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49" r:id="rId3"/>
    <p:sldId id="313" r:id="rId4"/>
    <p:sldId id="326" r:id="rId5"/>
    <p:sldId id="327" r:id="rId6"/>
    <p:sldId id="328" r:id="rId7"/>
    <p:sldId id="329" r:id="rId8"/>
    <p:sldId id="330" r:id="rId9"/>
    <p:sldId id="343" r:id="rId10"/>
    <p:sldId id="333" r:id="rId11"/>
    <p:sldId id="334" r:id="rId12"/>
    <p:sldId id="258" r:id="rId13"/>
    <p:sldId id="259" r:id="rId14"/>
    <p:sldId id="260" r:id="rId15"/>
    <p:sldId id="279" r:id="rId16"/>
    <p:sldId id="280" r:id="rId17"/>
    <p:sldId id="281" r:id="rId18"/>
    <p:sldId id="282" r:id="rId19"/>
    <p:sldId id="283" r:id="rId20"/>
    <p:sldId id="285" r:id="rId21"/>
    <p:sldId id="284" r:id="rId22"/>
    <p:sldId id="267" r:id="rId23"/>
    <p:sldId id="269" r:id="rId24"/>
    <p:sldId id="268" r:id="rId25"/>
    <p:sldId id="270" r:id="rId26"/>
    <p:sldId id="271" r:id="rId27"/>
    <p:sldId id="272" r:id="rId28"/>
    <p:sldId id="273" r:id="rId29"/>
    <p:sldId id="274" r:id="rId30"/>
    <p:sldId id="275" r:id="rId31"/>
    <p:sldId id="276" r:id="rId32"/>
    <p:sldId id="277" r:id="rId33"/>
    <p:sldId id="278"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40" d="100"/>
          <a:sy n="40" d="100"/>
        </p:scale>
        <p:origin x="-1008" y="-20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016FF-3D09-4590-822B-E534282218BC}" type="datetimeFigureOut">
              <a:rPr lang="ru-RU" smtClean="0"/>
              <a:pPr/>
              <a:t>02.12.2018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CAADF-0D88-4B6D-B42A-F5F30BF8A2E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295723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401184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261116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175255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60762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4013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429235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164104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72680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407299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7FD044-39A7-44C3-B3D6-2BE70EA3CA11}" type="datetimeFigureOut">
              <a:rPr lang="ru-RU" smtClean="0"/>
              <a:pPr/>
              <a:t>02.12.2018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117304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FD044-39A7-44C3-B3D6-2BE70EA3CA11}" type="datetimeFigureOut">
              <a:rPr lang="ru-RU" smtClean="0"/>
              <a:pPr/>
              <a:t>02.12.2018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01003-33E5-41A7-BFF8-F396212D8F1F}" type="slidenum">
              <a:rPr lang="ru-RU" smtClean="0"/>
              <a:pPr/>
              <a:t>‹#›</a:t>
            </a:fld>
            <a:endParaRPr lang="ru-RU"/>
          </a:p>
        </p:txBody>
      </p:sp>
    </p:spTree>
    <p:extLst>
      <p:ext uri="{BB962C8B-B14F-4D97-AF65-F5344CB8AC3E}">
        <p14:creationId xmlns="" xmlns:p14="http://schemas.microsoft.com/office/powerpoint/2010/main" val="3559145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altLang="ru-RU" b="1" dirty="0" smtClean="0"/>
              <a:t>Practical lesson № 5.</a:t>
            </a:r>
            <a:r>
              <a:rPr lang="ru-RU" altLang="ru-RU" b="1" dirty="0" smtClean="0"/>
              <a:t> </a:t>
            </a:r>
            <a:r>
              <a:rPr lang="en-US" altLang="ru-RU" b="1" dirty="0" smtClean="0"/>
              <a:t>CARE  </a:t>
            </a:r>
            <a:r>
              <a:rPr lang="en-US" altLang="ru-RU" b="1" dirty="0"/>
              <a:t>for </a:t>
            </a:r>
            <a:r>
              <a:rPr lang="ru-RU" altLang="ru-RU" b="1" dirty="0" err="1"/>
              <a:t>elderly</a:t>
            </a:r>
            <a:r>
              <a:rPr lang="en-US" altLang="ru-RU" b="1" dirty="0"/>
              <a:t> and old</a:t>
            </a:r>
            <a:r>
              <a:rPr lang="ru-RU" altLang="ru-RU" dirty="0"/>
              <a:t> </a:t>
            </a:r>
            <a:r>
              <a:rPr lang="en-US" altLang="ru-RU" b="1" dirty="0"/>
              <a:t>people, seriously ill</a:t>
            </a:r>
            <a:r>
              <a:rPr lang="ru-RU" altLang="ru-RU" b="1" dirty="0"/>
              <a:t/>
            </a:r>
            <a:br>
              <a:rPr lang="ru-RU" altLang="ru-RU" b="1" dirty="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01951" y="3152078"/>
            <a:ext cx="6229350" cy="191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65859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88757" y="288758"/>
            <a:ext cx="11454063" cy="5576757"/>
          </a:xfrm>
        </p:spPr>
        <p:txBody>
          <a:bodyPr>
            <a:noAutofit/>
          </a:bodyPr>
          <a:lstStyle/>
          <a:p>
            <a:pPr marL="0" indent="0">
              <a:buNone/>
            </a:pPr>
            <a:r>
              <a:rPr lang="ru-RU" dirty="0" smtClean="0">
                <a:latin typeface="Times New Roman" panose="02020603050405020304" pitchFamily="18" charset="0"/>
                <a:cs typeface="Times New Roman" panose="02020603050405020304" pitchFamily="18" charset="0"/>
              </a:rPr>
              <a:t>7</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Forced position </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to sit or lie bended with hands pressed against epigastric region</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Disease</a:t>
            </a:r>
            <a:r>
              <a:rPr lang="en-US" dirty="0">
                <a:latin typeface="Times New Roman" panose="02020603050405020304" pitchFamily="18" charset="0"/>
                <a:cs typeface="Times New Roman" panose="02020603050405020304" pitchFamily="18" charset="0"/>
              </a:rPr>
              <a:t>: gastric Ulcer (</a:t>
            </a:r>
            <a:r>
              <a:rPr lang="en-US" dirty="0" smtClean="0">
                <a:latin typeface="Times New Roman" panose="02020603050405020304" pitchFamily="18" charset="0"/>
                <a:cs typeface="Times New Roman" panose="02020603050405020304" pitchFamily="18" charset="0"/>
              </a:rPr>
              <a:t>localized on a posterior </a:t>
            </a:r>
            <a:r>
              <a:rPr lang="en-US" dirty="0">
                <a:latin typeface="Times New Roman" panose="02020603050405020304" pitchFamily="18" charset="0"/>
                <a:cs typeface="Times New Roman" panose="02020603050405020304" pitchFamily="18" charset="0"/>
              </a:rPr>
              <a:t>wall)</a:t>
            </a:r>
          </a:p>
          <a:p>
            <a:pPr marL="0" indent="0">
              <a:buNone/>
            </a:pPr>
            <a:r>
              <a:rPr lang="en-US" b="1" dirty="0">
                <a:latin typeface="Times New Roman" panose="02020603050405020304" pitchFamily="18" charset="0"/>
                <a:cs typeface="Times New Roman" panose="02020603050405020304" pitchFamily="18" charset="0"/>
              </a:rPr>
              <a:t>M</a:t>
            </a:r>
            <a:r>
              <a:rPr lang="en-US" b="1" dirty="0" smtClean="0">
                <a:latin typeface="Times New Roman" panose="02020603050405020304" pitchFamily="18" charset="0"/>
                <a:cs typeface="Times New Roman" panose="02020603050405020304" pitchFamily="18" charset="0"/>
              </a:rPr>
              <a:t>echanism of relief.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cidic </a:t>
            </a:r>
            <a:r>
              <a:rPr lang="en-US" dirty="0">
                <a:latin typeface="Times New Roman" panose="02020603050405020304" pitchFamily="18" charset="0"/>
                <a:cs typeface="Times New Roman" panose="02020603050405020304" pitchFamily="18" charset="0"/>
              </a:rPr>
              <a:t>gastric </a:t>
            </a:r>
            <a:r>
              <a:rPr lang="en-US" dirty="0" smtClean="0">
                <a:latin typeface="Times New Roman" panose="02020603050405020304" pitchFamily="18" charset="0"/>
                <a:cs typeface="Times New Roman" panose="02020603050405020304" pitchFamily="18" charset="0"/>
              </a:rPr>
              <a:t>juice ebbs away </a:t>
            </a:r>
            <a:r>
              <a:rPr lang="en-US" dirty="0">
                <a:latin typeface="Times New Roman" panose="02020603050405020304" pitchFamily="18" charset="0"/>
                <a:cs typeface="Times New Roman" panose="02020603050405020304" pitchFamily="18" charset="0"/>
              </a:rPr>
              <a:t>from the ulcer, </a:t>
            </a:r>
            <a:r>
              <a:rPr lang="en-US" dirty="0" smtClean="0">
                <a:latin typeface="Times New Roman" panose="02020603050405020304" pitchFamily="18" charset="0"/>
                <a:cs typeface="Times New Roman" panose="02020603050405020304" pitchFamily="18" charset="0"/>
              </a:rPr>
              <a:t>warm </a:t>
            </a:r>
            <a:r>
              <a:rPr lang="en-US" dirty="0">
                <a:latin typeface="Times New Roman" panose="02020603050405020304" pitchFamily="18" charset="0"/>
                <a:cs typeface="Times New Roman" panose="02020603050405020304" pitchFamily="18" charset="0"/>
              </a:rPr>
              <a:t>hands reduces </a:t>
            </a:r>
            <a:r>
              <a:rPr lang="en-US" dirty="0" smtClean="0">
                <a:latin typeface="Times New Roman" panose="02020603050405020304" pitchFamily="18" charset="0"/>
                <a:cs typeface="Times New Roman" panose="02020603050405020304" pitchFamily="18" charset="0"/>
              </a:rPr>
              <a:t>paroxysm </a:t>
            </a:r>
            <a:r>
              <a:rPr lang="en-US" dirty="0">
                <a:latin typeface="Times New Roman" panose="02020603050405020304" pitchFamily="18" charset="0"/>
                <a:cs typeface="Times New Roman" panose="02020603050405020304" pitchFamily="18" charset="0"/>
              </a:rPr>
              <a:t>of </a:t>
            </a:r>
            <a:r>
              <a:rPr lang="en-US" dirty="0" err="1" smtClean="0">
                <a:latin typeface="Times New Roman" panose="02020603050405020304" pitchFamily="18" charset="0"/>
                <a:cs typeface="Times New Roman" panose="02020603050405020304" pitchFamily="18" charset="0"/>
              </a:rPr>
              <a:t>unstriated</a:t>
            </a:r>
            <a:r>
              <a:rPr lang="en-US" dirty="0" smtClean="0">
                <a:latin typeface="Times New Roman" panose="02020603050405020304" pitchFamily="18" charset="0"/>
                <a:cs typeface="Times New Roman" panose="02020603050405020304" pitchFamily="18" charset="0"/>
              </a:rPr>
              <a:t> muscles.</a:t>
            </a:r>
            <a:endParaRPr lang="ru-RU" dirty="0">
              <a:latin typeface="Times New Roman" panose="02020603050405020304" pitchFamily="18" charset="0"/>
              <a:cs typeface="Times New Roman" panose="02020603050405020304" pitchFamily="18" charset="0"/>
            </a:endParaRPr>
          </a:p>
        </p:txBody>
      </p:sp>
      <p:pic>
        <p:nvPicPr>
          <p:cNvPr id="8" name="Picture 10" descr="https://myslide.ru/documents_3/c1d8cc4917c5a53981b32553ab9a3aae/img17.jpg"/>
          <p:cNvPicPr>
            <a:picLocks noChangeAspect="1" noChangeArrowheads="1"/>
          </p:cNvPicPr>
          <p:nvPr/>
        </p:nvPicPr>
        <p:blipFill>
          <a:blip r:embed="rId2"/>
          <a:srcRect/>
          <a:stretch>
            <a:fillRect/>
          </a:stretch>
        </p:blipFill>
        <p:spPr bwMode="auto">
          <a:xfrm>
            <a:off x="5884279" y="2671010"/>
            <a:ext cx="5874585" cy="4584031"/>
          </a:xfrm>
          <a:prstGeom prst="rect">
            <a:avLst/>
          </a:prstGeom>
          <a:noFill/>
        </p:spPr>
      </p:pic>
    </p:spTree>
    <p:extLst>
      <p:ext uri="{BB962C8B-B14F-4D97-AF65-F5344CB8AC3E}">
        <p14:creationId xmlns:p14="http://schemas.microsoft.com/office/powerpoint/2010/main" xmlns="" val="428906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39349" y="4211053"/>
            <a:ext cx="11118462" cy="2285999"/>
          </a:xfrm>
        </p:spPr>
        <p:txBody>
          <a:bodyPr>
            <a:noAutofit/>
          </a:bodyPr>
          <a:lstStyle/>
          <a:p>
            <a:pPr marL="0" indent="0">
              <a:buNone/>
            </a:pPr>
            <a:r>
              <a:rPr lang="ru-RU" b="1" dirty="0" smtClean="0">
                <a:latin typeface="Times New Roman" panose="02020603050405020304" pitchFamily="18" charset="0"/>
                <a:cs typeface="Times New Roman" panose="02020603050405020304" pitchFamily="18" charset="0"/>
              </a:rPr>
              <a:t>8</a:t>
            </a:r>
            <a:r>
              <a:rPr lang="en-US" b="1" dirty="0" smtClean="0">
                <a:latin typeface="Times New Roman" panose="02020603050405020304" pitchFamily="18" charset="0"/>
                <a:cs typeface="Times New Roman" panose="02020603050405020304" pitchFamily="18" charset="0"/>
              </a:rPr>
              <a:t>) Forced position </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Pointing dog </a:t>
            </a:r>
            <a:r>
              <a:rPr lang="en-US" b="1" dirty="0">
                <a:latin typeface="Times New Roman" panose="02020603050405020304" pitchFamily="18" charset="0"/>
                <a:cs typeface="Times New Roman" panose="02020603050405020304" pitchFamily="18" charset="0"/>
              </a:rPr>
              <a:t>p</a:t>
            </a:r>
            <a:r>
              <a:rPr lang="en-US" b="1" dirty="0" smtClean="0">
                <a:latin typeface="Times New Roman" panose="02020603050405020304" pitchFamily="18" charset="0"/>
                <a:cs typeface="Times New Roman" panose="02020603050405020304" pitchFamily="18" charset="0"/>
              </a:rPr>
              <a:t>osition – </a:t>
            </a:r>
            <a:r>
              <a:rPr lang="en-US" dirty="0" smtClean="0">
                <a:latin typeface="Times New Roman" panose="02020603050405020304" pitchFamily="18" charset="0"/>
                <a:cs typeface="Times New Roman" panose="02020603050405020304" pitchFamily="18" charset="0"/>
              </a:rPr>
              <a:t>the patient lies on the</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side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with legs bent and pressed </a:t>
            </a:r>
            <a:r>
              <a:rPr lang="en-US" dirty="0">
                <a:latin typeface="Times New Roman" panose="02020603050405020304" pitchFamily="18" charset="0"/>
                <a:cs typeface="Times New Roman" panose="02020603050405020304" pitchFamily="18" charset="0"/>
              </a:rPr>
              <a:t>against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stomach,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head </a:t>
            </a:r>
            <a:r>
              <a:rPr lang="en-US" dirty="0" smtClean="0">
                <a:latin typeface="Times New Roman" panose="02020603050405020304" pitchFamily="18" charset="0"/>
                <a:cs typeface="Times New Roman" panose="02020603050405020304" pitchFamily="18" charset="0"/>
              </a:rPr>
              <a:t>is thrown back</a:t>
            </a:r>
            <a:endParaRPr lang="ru-RU"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Disease</a:t>
            </a:r>
            <a:r>
              <a:rPr lang="en-US" dirty="0">
                <a:latin typeface="Times New Roman" panose="02020603050405020304" pitchFamily="18" charset="0"/>
                <a:cs typeface="Times New Roman" panose="02020603050405020304" pitchFamily="18" charset="0"/>
              </a:rPr>
              <a:t>: Meningitis</a:t>
            </a:r>
          </a:p>
          <a:p>
            <a:pPr marL="0" indent="0">
              <a:buNone/>
            </a:pPr>
            <a:r>
              <a:rPr lang="en-US" b="1" dirty="0">
                <a:latin typeface="Times New Roman" panose="02020603050405020304" pitchFamily="18" charset="0"/>
                <a:cs typeface="Times New Roman" panose="02020603050405020304" pitchFamily="18" charset="0"/>
              </a:rPr>
              <a:t>M</a:t>
            </a:r>
            <a:r>
              <a:rPr lang="en-US" b="1" dirty="0" smtClean="0">
                <a:latin typeface="Times New Roman" panose="02020603050405020304" pitchFamily="18" charset="0"/>
                <a:cs typeface="Times New Roman" panose="02020603050405020304" pitchFamily="18" charset="0"/>
              </a:rPr>
              <a:t>echanism of relief.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a:t>
            </a:r>
            <a:r>
              <a:rPr lang="en-US" dirty="0" smtClean="0">
                <a:latin typeface="Times New Roman" panose="02020603050405020304" pitchFamily="18" charset="0"/>
                <a:cs typeface="Times New Roman" panose="02020603050405020304" pitchFamily="18" charset="0"/>
              </a:rPr>
              <a:t>position </a:t>
            </a:r>
            <a:r>
              <a:rPr lang="en-US" dirty="0">
                <a:latin typeface="Times New Roman" panose="02020603050405020304" pitchFamily="18" charset="0"/>
                <a:cs typeface="Times New Roman" panose="02020603050405020304" pitchFamily="18" charset="0"/>
              </a:rPr>
              <a:t>is caused by </a:t>
            </a:r>
            <a:r>
              <a:rPr lang="en-US" dirty="0" smtClean="0">
                <a:latin typeface="Times New Roman" panose="02020603050405020304" pitchFamily="18" charset="0"/>
                <a:cs typeface="Times New Roman" panose="02020603050405020304" pitchFamily="18" charset="0"/>
              </a:rPr>
              <a:t>lower extremities </a:t>
            </a:r>
            <a:r>
              <a:rPr lang="en-US" dirty="0">
                <a:latin typeface="Times New Roman" panose="02020603050405020304" pitchFamily="18" charset="0"/>
                <a:cs typeface="Times New Roman" panose="02020603050405020304" pitchFamily="18" charset="0"/>
              </a:rPr>
              <a:t>muscles </a:t>
            </a:r>
            <a:r>
              <a:rPr lang="en-US" dirty="0" smtClean="0">
                <a:latin typeface="Times New Roman" panose="02020603050405020304" pitchFamily="18" charset="0"/>
                <a:cs typeface="Times New Roman" panose="02020603050405020304" pitchFamily="18" charset="0"/>
              </a:rPr>
              <a:t>contracture (</a:t>
            </a:r>
            <a:r>
              <a:rPr lang="en-US" dirty="0" err="1" smtClean="0">
                <a:latin typeface="Times New Roman" panose="02020603050405020304" pitchFamily="18" charset="0"/>
                <a:cs typeface="Times New Roman" panose="02020603050405020304" pitchFamily="18" charset="0"/>
              </a:rPr>
              <a:t>Kernig`s</a:t>
            </a:r>
            <a:r>
              <a:rPr lang="en-US" dirty="0" smtClean="0">
                <a:latin typeface="Times New Roman" panose="02020603050405020304" pitchFamily="18" charset="0"/>
                <a:cs typeface="Times New Roman" panose="02020603050405020304" pitchFamily="18" charset="0"/>
              </a:rPr>
              <a:t> symptom) and occipitals contracture (neck stiffness)</a:t>
            </a:r>
            <a:endParaRPr lang="ru-RU" dirty="0">
              <a:latin typeface="Times New Roman" panose="02020603050405020304" pitchFamily="18" charset="0"/>
              <a:cs typeface="Times New Roman" panose="02020603050405020304" pitchFamily="18" charset="0"/>
            </a:endParaRPr>
          </a:p>
        </p:txBody>
      </p:sp>
      <p:pic>
        <p:nvPicPr>
          <p:cNvPr id="41986" name="Picture 2" descr="https://im0-tub-ru.yandex.net/i?id=4a9b5b0df3c7de4569b688a30433da8b-l&amp;n=13"/>
          <p:cNvPicPr>
            <a:picLocks noChangeAspect="1" noChangeArrowheads="1"/>
          </p:cNvPicPr>
          <p:nvPr/>
        </p:nvPicPr>
        <p:blipFill>
          <a:blip r:embed="rId2"/>
          <a:srcRect/>
          <a:stretch>
            <a:fillRect/>
          </a:stretch>
        </p:blipFill>
        <p:spPr bwMode="auto">
          <a:xfrm>
            <a:off x="2382252" y="-2205789"/>
            <a:ext cx="6946232" cy="6272463"/>
          </a:xfrm>
          <a:prstGeom prst="rect">
            <a:avLst/>
          </a:prstGeom>
          <a:noFill/>
        </p:spPr>
      </p:pic>
    </p:spTree>
    <p:extLst>
      <p:ext uri="{BB962C8B-B14F-4D97-AF65-F5344CB8AC3E}">
        <p14:creationId xmlns:p14="http://schemas.microsoft.com/office/powerpoint/2010/main" xmlns="" val="4088209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549275"/>
          </a:xfrm>
        </p:spPr>
        <p:txBody>
          <a:bodyPr>
            <a:normAutofit fontScale="90000"/>
          </a:bodyPr>
          <a:lstStyle/>
          <a:p>
            <a:r>
              <a:rPr lang="ru-RU" altLang="ru-RU" b="1" dirty="0" smtClean="0">
                <a:latin typeface="Times New Roman" panose="02020603050405020304" pitchFamily="18" charset="0"/>
                <a:cs typeface="Times New Roman" panose="02020603050405020304" pitchFamily="18" charset="0"/>
              </a:rPr>
              <a:t> </a:t>
            </a:r>
            <a:r>
              <a:rPr lang="ru-RU" altLang="ru-RU" dirty="0" smtClean="0">
                <a:latin typeface="Times New Roman" panose="02020603050405020304" pitchFamily="18" charset="0"/>
                <a:cs typeface="Times New Roman" panose="02020603050405020304" pitchFamily="18" charset="0"/>
              </a:rPr>
              <a:t/>
            </a:r>
            <a:br>
              <a:rPr lang="ru-RU" altLang="ru-RU" dirty="0" smtClean="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342900" y="288758"/>
            <a:ext cx="11525250" cy="6569242"/>
          </a:xfrm>
        </p:spPr>
        <p:txBody>
          <a:bodyPr>
            <a:normAutofit fontScale="62500" lnSpcReduction="20000"/>
          </a:bodyPr>
          <a:lstStyle/>
          <a:p>
            <a:pPr>
              <a:lnSpc>
                <a:spcPct val="120000"/>
              </a:lnSpc>
              <a:spcBef>
                <a:spcPts val="0"/>
              </a:spcBef>
              <a:buNone/>
              <a:defRPr/>
            </a:pPr>
            <a:r>
              <a:rPr lang="ru-RU" altLang="ru-RU" sz="3200" b="1" dirty="0" err="1" smtClean="0">
                <a:latin typeface="Times New Roman" pitchFamily="18" charset="0"/>
                <a:cs typeface="Times New Roman" pitchFamily="18" charset="0"/>
              </a:rPr>
              <a:t>Modern</a:t>
            </a:r>
            <a:r>
              <a:rPr lang="ru-RU" altLang="ru-RU" sz="3200" b="1" dirty="0" smtClean="0">
                <a:latin typeface="Times New Roman" pitchFamily="18" charset="0"/>
                <a:cs typeface="Times New Roman" pitchFamily="18" charset="0"/>
              </a:rPr>
              <a:t> </a:t>
            </a:r>
            <a:r>
              <a:rPr lang="ru-RU" altLang="ru-RU" sz="3200" b="1" dirty="0" err="1" smtClean="0">
                <a:latin typeface="Times New Roman" pitchFamily="18" charset="0"/>
                <a:cs typeface="Times New Roman" pitchFamily="18" charset="0"/>
              </a:rPr>
              <a:t>age</a:t>
            </a:r>
            <a:r>
              <a:rPr lang="ru-RU" altLang="ru-RU" sz="3200" b="1" dirty="0" smtClean="0">
                <a:latin typeface="Times New Roman" pitchFamily="18" charset="0"/>
                <a:cs typeface="Times New Roman" pitchFamily="18" charset="0"/>
              </a:rPr>
              <a:t> </a:t>
            </a:r>
            <a:r>
              <a:rPr lang="ru-RU" altLang="ru-RU" sz="3200" b="1" dirty="0" err="1" smtClean="0">
                <a:latin typeface="Times New Roman" pitchFamily="18" charset="0"/>
                <a:cs typeface="Times New Roman" pitchFamily="18" charset="0"/>
              </a:rPr>
              <a:t>standards</a:t>
            </a:r>
            <a:r>
              <a:rPr lang="ru-RU" altLang="ru-RU" sz="3200" dirty="0" smtClean="0">
                <a:latin typeface="Times New Roman" pitchFamily="18" charset="0"/>
                <a:cs typeface="Times New Roman" pitchFamily="18" charset="0"/>
              </a:rPr>
              <a:t> </a:t>
            </a:r>
            <a:r>
              <a:rPr lang="ru-RU" altLang="ru-RU" sz="3200" dirty="0" err="1" smtClean="0">
                <a:latin typeface="Times New Roman" pitchFamily="18" charset="0"/>
                <a:cs typeface="Times New Roman" pitchFamily="18" charset="0"/>
              </a:rPr>
              <a:t>were</a:t>
            </a:r>
            <a:r>
              <a:rPr lang="ru-RU" altLang="ru-RU" sz="3200" dirty="0" smtClean="0">
                <a:latin typeface="Times New Roman" pitchFamily="18" charset="0"/>
                <a:cs typeface="Times New Roman" pitchFamily="18" charset="0"/>
              </a:rPr>
              <a:t> </a:t>
            </a:r>
            <a:r>
              <a:rPr lang="ru-RU" altLang="ru-RU" sz="3200" dirty="0" err="1" smtClean="0">
                <a:latin typeface="Times New Roman" pitchFamily="18" charset="0"/>
                <a:cs typeface="Times New Roman" pitchFamily="18" charset="0"/>
              </a:rPr>
              <a:t>adopted</a:t>
            </a:r>
            <a:r>
              <a:rPr lang="ru-RU" altLang="ru-RU" sz="3200" dirty="0" smtClean="0">
                <a:latin typeface="Times New Roman" pitchFamily="18" charset="0"/>
                <a:cs typeface="Times New Roman" pitchFamily="18" charset="0"/>
              </a:rPr>
              <a:t> </a:t>
            </a:r>
            <a:r>
              <a:rPr lang="ru-RU" altLang="ru-RU" sz="3200" dirty="0" err="1" smtClean="0">
                <a:latin typeface="Times New Roman" pitchFamily="18" charset="0"/>
                <a:cs typeface="Times New Roman" pitchFamily="18" charset="0"/>
              </a:rPr>
              <a:t>by</a:t>
            </a:r>
            <a:r>
              <a:rPr lang="ru-RU" altLang="ru-RU" sz="3200" dirty="0" smtClean="0">
                <a:latin typeface="Times New Roman" pitchFamily="18" charset="0"/>
                <a:cs typeface="Times New Roman" pitchFamily="18" charset="0"/>
              </a:rPr>
              <a:t> </a:t>
            </a:r>
            <a:r>
              <a:rPr lang="ru-RU" altLang="ru-RU" sz="3200" dirty="0" err="1" smtClean="0">
                <a:latin typeface="Times New Roman" pitchFamily="18" charset="0"/>
                <a:cs typeface="Times New Roman" pitchFamily="18" charset="0"/>
              </a:rPr>
              <a:t>the</a:t>
            </a:r>
            <a:r>
              <a:rPr lang="ru-RU" altLang="ru-RU" sz="3200" dirty="0" smtClean="0">
                <a:latin typeface="Times New Roman" pitchFamily="18" charset="0"/>
                <a:cs typeface="Times New Roman" pitchFamily="18" charset="0"/>
              </a:rPr>
              <a:t> </a:t>
            </a:r>
            <a:r>
              <a:rPr lang="ru-RU" altLang="ru-RU" sz="3200" dirty="0" err="1" smtClean="0">
                <a:latin typeface="Times New Roman" pitchFamily="18" charset="0"/>
                <a:cs typeface="Times New Roman" pitchFamily="18" charset="0"/>
              </a:rPr>
              <a:t>European</a:t>
            </a:r>
            <a:r>
              <a:rPr lang="ru-RU" altLang="ru-RU" sz="3200" dirty="0" smtClean="0">
                <a:latin typeface="Times New Roman" pitchFamily="18" charset="0"/>
                <a:cs typeface="Times New Roman" pitchFamily="18" charset="0"/>
              </a:rPr>
              <a:t> </a:t>
            </a:r>
            <a:r>
              <a:rPr lang="ru-RU" altLang="ru-RU" sz="3200" dirty="0" err="1" smtClean="0">
                <a:latin typeface="Times New Roman" pitchFamily="18" charset="0"/>
                <a:cs typeface="Times New Roman" pitchFamily="18" charset="0"/>
              </a:rPr>
              <a:t>regiona</a:t>
            </a:r>
            <a:r>
              <a:rPr lang="en-US" altLang="ru-RU" sz="3200" dirty="0" smtClean="0">
                <a:latin typeface="Times New Roman" pitchFamily="18" charset="0"/>
                <a:cs typeface="Times New Roman" pitchFamily="18" charset="0"/>
              </a:rPr>
              <a:t>l</a:t>
            </a:r>
            <a:r>
              <a:rPr lang="ru-RU" altLang="ru-RU" sz="3200" dirty="0" smtClean="0">
                <a:latin typeface="Times New Roman" pitchFamily="18" charset="0"/>
                <a:cs typeface="Times New Roman" pitchFamily="18" charset="0"/>
              </a:rPr>
              <a:t> </a:t>
            </a:r>
            <a:r>
              <a:rPr lang="ru-RU" altLang="ru-RU" sz="3200" dirty="0" err="1" smtClean="0">
                <a:latin typeface="Times New Roman" pitchFamily="18" charset="0"/>
                <a:cs typeface="Times New Roman" pitchFamily="18" charset="0"/>
              </a:rPr>
              <a:t>Office</a:t>
            </a:r>
            <a:r>
              <a:rPr lang="en-US" altLang="ru-RU" sz="3200" dirty="0" smtClean="0">
                <a:latin typeface="Times New Roman" pitchFamily="18" charset="0"/>
                <a:cs typeface="Times New Roman" pitchFamily="18" charset="0"/>
              </a:rPr>
              <a:t> of WHO (World</a:t>
            </a:r>
            <a:r>
              <a:rPr lang="ru-RU" altLang="ru-RU" sz="3200" dirty="0" smtClean="0">
                <a:latin typeface="Times New Roman" pitchFamily="18" charset="0"/>
                <a:cs typeface="Times New Roman" pitchFamily="18" charset="0"/>
              </a:rPr>
              <a:t> </a:t>
            </a:r>
            <a:r>
              <a:rPr lang="en-US" altLang="ru-RU" sz="3200" dirty="0" smtClean="0">
                <a:latin typeface="Times New Roman" pitchFamily="18" charset="0"/>
                <a:cs typeface="Times New Roman" pitchFamily="18" charset="0"/>
              </a:rPr>
              <a:t>Health organization) </a:t>
            </a:r>
            <a:r>
              <a:rPr lang="ru-RU" altLang="ru-RU" sz="3200" dirty="0" err="1" smtClean="0">
                <a:latin typeface="Times New Roman" pitchFamily="18" charset="0"/>
                <a:cs typeface="Times New Roman" pitchFamily="18" charset="0"/>
              </a:rPr>
              <a:t>in</a:t>
            </a:r>
            <a:r>
              <a:rPr lang="ru-RU" altLang="ru-RU" sz="3200" dirty="0" smtClean="0">
                <a:latin typeface="Times New Roman" pitchFamily="18" charset="0"/>
                <a:cs typeface="Times New Roman" pitchFamily="18" charset="0"/>
              </a:rPr>
              <a:t> 1963:</a:t>
            </a:r>
            <a:r>
              <a:rPr lang="ru-RU" altLang="ru-RU" sz="3200" dirty="0" smtClean="0"/>
              <a:t/>
            </a:r>
            <a:br>
              <a:rPr lang="ru-RU" altLang="ru-RU" sz="3200" dirty="0" smtClean="0"/>
            </a:br>
            <a:r>
              <a:rPr lang="en-US" altLang="ru-RU" sz="3200" dirty="0" smtClean="0">
                <a:latin typeface="Times New Roman" pitchFamily="18" charset="0"/>
                <a:cs typeface="Times New Roman" pitchFamily="18" charset="0"/>
              </a:rPr>
              <a:t>Elderly</a:t>
            </a:r>
            <a:r>
              <a:rPr lang="ru-RU" altLang="ru-RU" sz="3200" dirty="0" smtClean="0">
                <a:latin typeface="Times New Roman" panose="02020603050405020304" pitchFamily="18" charset="0"/>
                <a:cs typeface="Times New Roman" panose="02020603050405020304" pitchFamily="18" charset="0"/>
              </a:rPr>
              <a:t> </a:t>
            </a:r>
            <a:r>
              <a:rPr lang="ru-RU" altLang="ru-RU" sz="3200" dirty="0" err="1" smtClean="0">
                <a:latin typeface="Times New Roman" panose="02020603050405020304" pitchFamily="18" charset="0"/>
                <a:cs typeface="Times New Roman" panose="02020603050405020304" pitchFamily="18" charset="0"/>
              </a:rPr>
              <a:t>age</a:t>
            </a:r>
            <a:r>
              <a:rPr lang="ru-RU" altLang="ru-RU" sz="3200" dirty="0" smtClean="0">
                <a:latin typeface="Times New Roman" panose="02020603050405020304" pitchFamily="18" charset="0"/>
                <a:cs typeface="Times New Roman" panose="02020603050405020304" pitchFamily="18" charset="0"/>
              </a:rPr>
              <a:t>  - 60-74</a:t>
            </a:r>
          </a:p>
          <a:p>
            <a:pPr>
              <a:lnSpc>
                <a:spcPct val="120000"/>
              </a:lnSpc>
              <a:spcBef>
                <a:spcPts val="0"/>
              </a:spcBef>
              <a:defRPr/>
            </a:pPr>
            <a:r>
              <a:rPr lang="en-US" altLang="ru-RU" sz="3200" dirty="0" err="1" smtClean="0">
                <a:latin typeface="Times New Roman" pitchFamily="18" charset="0"/>
                <a:cs typeface="Times New Roman" pitchFamily="18" charset="0"/>
              </a:rPr>
              <a:t>Gerontal</a:t>
            </a:r>
            <a:r>
              <a:rPr lang="en-US" altLang="ru-RU" sz="3200" dirty="0" smtClean="0">
                <a:latin typeface="Times New Roman" pitchFamily="18" charset="0"/>
                <a:cs typeface="Times New Roman" pitchFamily="18" charset="0"/>
              </a:rPr>
              <a:t> (</a:t>
            </a:r>
            <a:r>
              <a:rPr lang="en-US" altLang="ru-RU" sz="3200" dirty="0" err="1" smtClean="0">
                <a:latin typeface="Times New Roman" pitchFamily="18" charset="0"/>
                <a:cs typeface="Times New Roman" pitchFamily="18" charset="0"/>
              </a:rPr>
              <a:t>senil</a:t>
            </a:r>
            <a:r>
              <a:rPr lang="en-US" altLang="ru-RU" sz="3200" dirty="0" smtClean="0">
                <a:latin typeface="Times New Roman" pitchFamily="18" charset="0"/>
                <a:cs typeface="Times New Roman" pitchFamily="18" charset="0"/>
              </a:rPr>
              <a:t>)</a:t>
            </a:r>
            <a:r>
              <a:rPr lang="ru-RU" altLang="ru-RU" sz="3200" dirty="0" smtClean="0">
                <a:latin typeface="Times New Roman" pitchFamily="18" charset="0"/>
                <a:cs typeface="Times New Roman" pitchFamily="18" charset="0"/>
              </a:rPr>
              <a:t> </a:t>
            </a:r>
            <a:r>
              <a:rPr lang="ru-RU" altLang="ru-RU" sz="3200" dirty="0" err="1" smtClean="0">
                <a:latin typeface="Times New Roman" pitchFamily="18" charset="0"/>
                <a:cs typeface="Times New Roman" pitchFamily="18" charset="0"/>
              </a:rPr>
              <a:t>age</a:t>
            </a:r>
            <a:r>
              <a:rPr lang="ru-RU" altLang="ru-RU" sz="3200" dirty="0" smtClean="0">
                <a:latin typeface="Times New Roman" pitchFamily="18" charset="0"/>
                <a:cs typeface="Times New Roman" pitchFamily="18" charset="0"/>
              </a:rPr>
              <a:t> -  75-89</a:t>
            </a:r>
          </a:p>
          <a:p>
            <a:pPr>
              <a:lnSpc>
                <a:spcPct val="120000"/>
              </a:lnSpc>
              <a:spcBef>
                <a:spcPts val="0"/>
              </a:spcBef>
              <a:defRPr/>
            </a:pPr>
            <a:r>
              <a:rPr lang="en-US" altLang="ru-RU" sz="3200" dirty="0" smtClean="0">
                <a:latin typeface="Times New Roman" panose="02020603050405020304" pitchFamily="18" charset="0"/>
                <a:cs typeface="Times New Roman" panose="02020603050405020304" pitchFamily="18" charset="0"/>
              </a:rPr>
              <a:t>Long-livers</a:t>
            </a:r>
            <a:r>
              <a:rPr lang="ru-RU" altLang="ru-RU" sz="3200" dirty="0" smtClean="0">
                <a:latin typeface="Times New Roman" panose="02020603050405020304" pitchFamily="18" charset="0"/>
                <a:cs typeface="Times New Roman" panose="02020603050405020304" pitchFamily="18" charset="0"/>
              </a:rPr>
              <a:t> - 90 </a:t>
            </a:r>
            <a:r>
              <a:rPr lang="ru-RU" altLang="ru-RU" sz="3200" dirty="0" err="1" smtClean="0">
                <a:latin typeface="Times New Roman" panose="02020603050405020304" pitchFamily="18" charset="0"/>
                <a:cs typeface="Times New Roman" panose="02020603050405020304" pitchFamily="18" charset="0"/>
              </a:rPr>
              <a:t>and</a:t>
            </a:r>
            <a:r>
              <a:rPr lang="ru-RU" altLang="ru-RU" sz="3200" dirty="0" smtClean="0">
                <a:latin typeface="Times New Roman" panose="02020603050405020304" pitchFamily="18" charset="0"/>
                <a:cs typeface="Times New Roman" panose="02020603050405020304" pitchFamily="18" charset="0"/>
              </a:rPr>
              <a:t> </a:t>
            </a:r>
            <a:r>
              <a:rPr lang="ru-RU" altLang="ru-RU" sz="3200" dirty="0" err="1" smtClean="0">
                <a:latin typeface="Times New Roman" panose="02020603050405020304" pitchFamily="18" charset="0"/>
                <a:cs typeface="Times New Roman" panose="02020603050405020304" pitchFamily="18" charset="0"/>
              </a:rPr>
              <a:t>older</a:t>
            </a:r>
            <a:endParaRPr lang="ru-RU" altLang="ru-RU" sz="3200" dirty="0" smtClean="0">
              <a:latin typeface="Times New Roman" panose="02020603050405020304" pitchFamily="18" charset="0"/>
              <a:cs typeface="Times New Roman" panose="02020603050405020304" pitchFamily="18" charset="0"/>
            </a:endParaRPr>
          </a:p>
          <a:p>
            <a:pPr marL="514350" indent="-514350">
              <a:lnSpc>
                <a:spcPct val="120000"/>
              </a:lnSpc>
              <a:spcBef>
                <a:spcPts val="0"/>
              </a:spcBef>
              <a:buNone/>
            </a:pPr>
            <a:endParaRPr lang="ru-RU" altLang="ru-RU" sz="3200" b="1" dirty="0" smtClean="0">
              <a:latin typeface="Times New Roman" panose="02020603050405020304" pitchFamily="18" charset="0"/>
              <a:cs typeface="Times New Roman" panose="02020603050405020304" pitchFamily="18" charset="0"/>
            </a:endParaRPr>
          </a:p>
          <a:p>
            <a:pPr marL="514350" indent="-514350">
              <a:lnSpc>
                <a:spcPct val="120000"/>
              </a:lnSpc>
              <a:spcBef>
                <a:spcPts val="0"/>
              </a:spcBef>
              <a:buNone/>
            </a:pPr>
            <a:r>
              <a:rPr lang="ru-RU" altLang="ru-RU" sz="3200" b="1" dirty="0" err="1" smtClean="0">
                <a:latin typeface="Times New Roman" panose="02020603050405020304" pitchFamily="18" charset="0"/>
                <a:cs typeface="Times New Roman" panose="02020603050405020304" pitchFamily="18" charset="0"/>
              </a:rPr>
              <a:t>The</a:t>
            </a:r>
            <a:r>
              <a:rPr lang="ru-RU" altLang="ru-RU" sz="3200" b="1" dirty="0" smtClean="0">
                <a:latin typeface="Times New Roman" panose="02020603050405020304" pitchFamily="18" charset="0"/>
                <a:cs typeface="Times New Roman" panose="02020603050405020304" pitchFamily="18" charset="0"/>
              </a:rPr>
              <a:t> FEATURES </a:t>
            </a:r>
            <a:r>
              <a:rPr lang="ru-RU" altLang="ru-RU" sz="3200" b="1" dirty="0" err="1" smtClean="0">
                <a:latin typeface="Times New Roman" panose="02020603050405020304" pitchFamily="18" charset="0"/>
                <a:cs typeface="Times New Roman" panose="02020603050405020304" pitchFamily="18" charset="0"/>
              </a:rPr>
              <a:t>of</a:t>
            </a:r>
            <a:r>
              <a:rPr lang="ru-RU" altLang="ru-RU" sz="3200" b="1" dirty="0" smtClean="0">
                <a:latin typeface="Times New Roman" panose="02020603050405020304" pitchFamily="18" charset="0"/>
                <a:cs typeface="Times New Roman" panose="02020603050405020304" pitchFamily="18" charset="0"/>
              </a:rPr>
              <a:t> </a:t>
            </a:r>
            <a:r>
              <a:rPr lang="ru-RU" altLang="ru-RU" sz="3200" b="1" dirty="0" err="1" smtClean="0">
                <a:latin typeface="Times New Roman" panose="02020603050405020304" pitchFamily="18" charset="0"/>
                <a:cs typeface="Times New Roman" panose="02020603050405020304" pitchFamily="18" charset="0"/>
              </a:rPr>
              <a:t>elderly</a:t>
            </a:r>
            <a:r>
              <a:rPr lang="ru-RU" altLang="ru-RU" sz="3200" b="1" dirty="0" smtClean="0">
                <a:latin typeface="Times New Roman" panose="02020603050405020304" pitchFamily="18" charset="0"/>
                <a:cs typeface="Times New Roman" panose="02020603050405020304" pitchFamily="18" charset="0"/>
              </a:rPr>
              <a:t> </a:t>
            </a:r>
            <a:r>
              <a:rPr lang="ru-RU" altLang="ru-RU" sz="3200" b="1" dirty="0" err="1" smtClean="0">
                <a:latin typeface="Times New Roman" panose="02020603050405020304" pitchFamily="18" charset="0"/>
                <a:cs typeface="Times New Roman" panose="02020603050405020304" pitchFamily="18" charset="0"/>
              </a:rPr>
              <a:t>and</a:t>
            </a:r>
            <a:r>
              <a:rPr lang="ru-RU" altLang="ru-RU" sz="3200" b="1" dirty="0" smtClean="0">
                <a:latin typeface="Times New Roman" panose="02020603050405020304" pitchFamily="18" charset="0"/>
                <a:cs typeface="Times New Roman" panose="02020603050405020304" pitchFamily="18" charset="0"/>
              </a:rPr>
              <a:t> </a:t>
            </a:r>
            <a:r>
              <a:rPr lang="ru-RU" altLang="ru-RU" sz="3200" b="1" dirty="0" err="1" smtClean="0">
                <a:latin typeface="Times New Roman" panose="02020603050405020304" pitchFamily="18" charset="0"/>
                <a:cs typeface="Times New Roman" panose="02020603050405020304" pitchFamily="18" charset="0"/>
              </a:rPr>
              <a:t>senile</a:t>
            </a:r>
            <a:r>
              <a:rPr lang="ru-RU" altLang="ru-RU" sz="3200" b="1" dirty="0" smtClean="0">
                <a:latin typeface="Times New Roman" panose="02020603050405020304" pitchFamily="18" charset="0"/>
                <a:cs typeface="Times New Roman" panose="02020603050405020304" pitchFamily="18" charset="0"/>
              </a:rPr>
              <a:t> </a:t>
            </a:r>
            <a:r>
              <a:rPr lang="ru-RU" altLang="ru-RU" sz="3200" b="1" dirty="0" err="1" smtClean="0">
                <a:latin typeface="Times New Roman" panose="02020603050405020304" pitchFamily="18" charset="0"/>
                <a:cs typeface="Times New Roman" panose="02020603050405020304" pitchFamily="18" charset="0"/>
              </a:rPr>
              <a:t>age</a:t>
            </a:r>
            <a:r>
              <a:rPr lang="ru-RU" altLang="ru-RU" sz="3200" b="1" dirty="0" smtClean="0">
                <a:latin typeface="Times New Roman" panose="02020603050405020304" pitchFamily="18" charset="0"/>
                <a:cs typeface="Times New Roman" panose="02020603050405020304" pitchFamily="18" charset="0"/>
              </a:rPr>
              <a:t>:</a:t>
            </a:r>
          </a:p>
          <a:p>
            <a:pPr marL="514350" indent="-514350">
              <a:lnSpc>
                <a:spcPct val="120000"/>
              </a:lnSpc>
              <a:spcBef>
                <a:spcPts val="0"/>
              </a:spcBef>
              <a:buFontTx/>
              <a:buAutoNum type="arabicPeriod"/>
            </a:pPr>
            <a:r>
              <a:rPr lang="ru-RU" altLang="ru-RU" sz="3200" dirty="0" smtClean="0">
                <a:latin typeface="Times New Roman" panose="02020603050405020304" pitchFamily="18" charset="0"/>
                <a:cs typeface="Times New Roman" panose="02020603050405020304" pitchFamily="18" charset="0"/>
              </a:rPr>
              <a:t> </a:t>
            </a:r>
            <a:r>
              <a:rPr lang="ru-RU" altLang="ru-RU" sz="3500" u="sng" dirty="0" err="1" smtClean="0">
                <a:latin typeface="Times New Roman" panose="02020603050405020304" pitchFamily="18" charset="0"/>
                <a:cs typeface="Times New Roman" panose="02020603050405020304" pitchFamily="18" charset="0"/>
              </a:rPr>
              <a:t>Involutional</a:t>
            </a:r>
            <a:r>
              <a:rPr lang="ru-RU" altLang="ru-RU" sz="3500" u="sng" dirty="0" smtClean="0">
                <a:latin typeface="Times New Roman" panose="02020603050405020304" pitchFamily="18" charset="0"/>
                <a:cs typeface="Times New Roman" panose="02020603050405020304" pitchFamily="18" charset="0"/>
              </a:rPr>
              <a:t> </a:t>
            </a:r>
            <a:r>
              <a:rPr lang="ru-RU" altLang="ru-RU" sz="3500" u="sng" dirty="0" err="1">
                <a:latin typeface="Times New Roman" panose="02020603050405020304" pitchFamily="18" charset="0"/>
                <a:cs typeface="Times New Roman" panose="02020603050405020304" pitchFamily="18" charset="0"/>
              </a:rPr>
              <a:t>functional</a:t>
            </a:r>
            <a:r>
              <a:rPr lang="ru-RU" altLang="ru-RU" sz="3500" u="sng" dirty="0">
                <a:latin typeface="Times New Roman" panose="02020603050405020304" pitchFamily="18" charset="0"/>
                <a:cs typeface="Times New Roman" panose="02020603050405020304" pitchFamily="18" charset="0"/>
              </a:rPr>
              <a:t> </a:t>
            </a:r>
            <a:r>
              <a:rPr lang="ru-RU" altLang="ru-RU" sz="3500" u="sng" dirty="0" err="1">
                <a:latin typeface="Times New Roman" panose="02020603050405020304" pitchFamily="18" charset="0"/>
                <a:cs typeface="Times New Roman" panose="02020603050405020304" pitchFamily="18" charset="0"/>
              </a:rPr>
              <a:t>and</a:t>
            </a:r>
            <a:r>
              <a:rPr lang="ru-RU" altLang="ru-RU" sz="3500" u="sng" dirty="0">
                <a:latin typeface="Times New Roman" panose="02020603050405020304" pitchFamily="18" charset="0"/>
                <a:cs typeface="Times New Roman" panose="02020603050405020304" pitchFamily="18" charset="0"/>
              </a:rPr>
              <a:t> </a:t>
            </a:r>
            <a:r>
              <a:rPr lang="ru-RU" altLang="ru-RU" sz="3500" u="sng" dirty="0" err="1">
                <a:latin typeface="Times New Roman" panose="02020603050405020304" pitchFamily="18" charset="0"/>
                <a:cs typeface="Times New Roman" panose="02020603050405020304" pitchFamily="18" charset="0"/>
              </a:rPr>
              <a:t>morphological</a:t>
            </a:r>
            <a:r>
              <a:rPr lang="ru-RU" altLang="ru-RU" sz="3500" u="sng" dirty="0">
                <a:latin typeface="Times New Roman" panose="02020603050405020304" pitchFamily="18" charset="0"/>
                <a:cs typeface="Times New Roman" panose="02020603050405020304" pitchFamily="18" charset="0"/>
              </a:rPr>
              <a:t> </a:t>
            </a:r>
            <a:r>
              <a:rPr lang="ru-RU" altLang="ru-RU" sz="3500" u="sng" dirty="0" err="1">
                <a:latin typeface="Times New Roman" panose="02020603050405020304" pitchFamily="18" charset="0"/>
                <a:cs typeface="Times New Roman" panose="02020603050405020304" pitchFamily="18" charset="0"/>
              </a:rPr>
              <a:t>changes</a:t>
            </a:r>
            <a:r>
              <a:rPr lang="ru-RU" altLang="ru-RU" sz="3500" u="sng" dirty="0">
                <a:latin typeface="Times New Roman" panose="02020603050405020304" pitchFamily="18" charset="0"/>
                <a:cs typeface="Times New Roman" panose="02020603050405020304" pitchFamily="18" charset="0"/>
              </a:rPr>
              <a:t> </a:t>
            </a:r>
            <a:r>
              <a:rPr lang="ru-RU" altLang="ru-RU" sz="3500" dirty="0" err="1">
                <a:latin typeface="Times New Roman" panose="02020603050405020304" pitchFamily="18" charset="0"/>
                <a:cs typeface="Times New Roman" panose="02020603050405020304" pitchFamily="18" charset="0"/>
              </a:rPr>
              <a:t>in</a:t>
            </a:r>
            <a:r>
              <a:rPr lang="ru-RU" altLang="ru-RU" sz="3500" dirty="0">
                <a:latin typeface="Times New Roman" panose="02020603050405020304" pitchFamily="18" charset="0"/>
                <a:cs typeface="Times New Roman" panose="02020603050405020304" pitchFamily="18" charset="0"/>
              </a:rPr>
              <a:t> </a:t>
            </a:r>
            <a:r>
              <a:rPr lang="ru-RU" altLang="ru-RU" sz="3500" dirty="0" err="1">
                <a:latin typeface="Times New Roman" panose="02020603050405020304" pitchFamily="18" charset="0"/>
                <a:cs typeface="Times New Roman" panose="02020603050405020304" pitchFamily="18" charset="0"/>
              </a:rPr>
              <a:t>the</a:t>
            </a:r>
            <a:r>
              <a:rPr lang="ru-RU" altLang="ru-RU" sz="3500" dirty="0">
                <a:latin typeface="Times New Roman" panose="02020603050405020304" pitchFamily="18" charset="0"/>
                <a:cs typeface="Times New Roman" panose="02020603050405020304" pitchFamily="18" charset="0"/>
              </a:rPr>
              <a:t> </a:t>
            </a:r>
            <a:r>
              <a:rPr lang="ru-RU" altLang="ru-RU" sz="3500" dirty="0" err="1">
                <a:latin typeface="Times New Roman" panose="02020603050405020304" pitchFamily="18" charset="0"/>
                <a:cs typeface="Times New Roman" panose="02020603050405020304" pitchFamily="18" charset="0"/>
              </a:rPr>
              <a:t>various</a:t>
            </a:r>
            <a:r>
              <a:rPr lang="ru-RU" altLang="ru-RU" sz="3500" dirty="0">
                <a:latin typeface="Times New Roman" panose="02020603050405020304" pitchFamily="18" charset="0"/>
                <a:cs typeface="Times New Roman" panose="02020603050405020304" pitchFamily="18" charset="0"/>
              </a:rPr>
              <a:t> </a:t>
            </a:r>
            <a:r>
              <a:rPr lang="ru-RU" altLang="ru-RU" sz="3500" dirty="0" err="1">
                <a:latin typeface="Times New Roman" panose="02020603050405020304" pitchFamily="18" charset="0"/>
                <a:cs typeface="Times New Roman" panose="02020603050405020304" pitchFamily="18" charset="0"/>
              </a:rPr>
              <a:t>organs</a:t>
            </a:r>
            <a:r>
              <a:rPr lang="ru-RU" altLang="ru-RU" sz="3500" dirty="0">
                <a:latin typeface="Times New Roman" panose="02020603050405020304" pitchFamily="18" charset="0"/>
                <a:cs typeface="Times New Roman" panose="02020603050405020304" pitchFamily="18" charset="0"/>
              </a:rPr>
              <a:t> </a:t>
            </a:r>
            <a:r>
              <a:rPr lang="ru-RU" altLang="ru-RU" sz="3500" dirty="0" err="1">
                <a:latin typeface="Times New Roman" panose="02020603050405020304" pitchFamily="18" charset="0"/>
                <a:cs typeface="Times New Roman" panose="02020603050405020304" pitchFamily="18" charset="0"/>
              </a:rPr>
              <a:t>and</a:t>
            </a:r>
            <a:r>
              <a:rPr lang="ru-RU" altLang="ru-RU" sz="3500" dirty="0">
                <a:latin typeface="Times New Roman" panose="02020603050405020304" pitchFamily="18" charset="0"/>
                <a:cs typeface="Times New Roman" panose="02020603050405020304" pitchFamily="18" charset="0"/>
              </a:rPr>
              <a:t> </a:t>
            </a:r>
            <a:r>
              <a:rPr lang="ru-RU" altLang="ru-RU" sz="3500" dirty="0" err="1">
                <a:latin typeface="Times New Roman" panose="02020603050405020304" pitchFamily="18" charset="0"/>
                <a:cs typeface="Times New Roman" panose="02020603050405020304" pitchFamily="18" charset="0"/>
              </a:rPr>
              <a:t>systems</a:t>
            </a:r>
            <a:r>
              <a:rPr lang="ru-RU" altLang="ru-RU" sz="3500" dirty="0">
                <a:latin typeface="Times New Roman" panose="02020603050405020304" pitchFamily="18" charset="0"/>
                <a:cs typeface="Times New Roman" panose="02020603050405020304" pitchFamily="18" charset="0"/>
              </a:rPr>
              <a:t>. </a:t>
            </a:r>
            <a:r>
              <a:rPr lang="en-US" altLang="ru-RU" sz="3500" dirty="0">
                <a:latin typeface="Times New Roman" panose="02020603050405020304" pitchFamily="18" charset="0"/>
                <a:cs typeface="Times New Roman" panose="02020603050405020304" pitchFamily="18" charset="0"/>
              </a:rPr>
              <a:t>B</a:t>
            </a:r>
            <a:r>
              <a:rPr lang="ru-RU" altLang="ru-RU" sz="3500" dirty="0" err="1">
                <a:latin typeface="Times New Roman" panose="02020603050405020304" pitchFamily="18" charset="0"/>
                <a:cs typeface="Times New Roman" panose="02020603050405020304" pitchFamily="18" charset="0"/>
              </a:rPr>
              <a:t>ack</a:t>
            </a:r>
            <a:r>
              <a:rPr lang="ru-RU" altLang="ru-RU" sz="3500" dirty="0">
                <a:latin typeface="Times New Roman" panose="02020603050405020304" pitchFamily="18" charset="0"/>
                <a:cs typeface="Times New Roman" panose="02020603050405020304" pitchFamily="18" charset="0"/>
              </a:rPr>
              <a:t> </a:t>
            </a:r>
            <a:r>
              <a:rPr lang="ru-RU" altLang="ru-RU" sz="3500" dirty="0" err="1">
                <a:latin typeface="Times New Roman" panose="02020603050405020304" pitchFamily="18" charset="0"/>
                <a:cs typeface="Times New Roman" panose="02020603050405020304" pitchFamily="18" charset="0"/>
              </a:rPr>
              <a:t>development</a:t>
            </a:r>
            <a:r>
              <a:rPr lang="ru-RU" altLang="ru-RU" sz="3500" dirty="0">
                <a:latin typeface="Times New Roman" panose="02020603050405020304" pitchFamily="18" charset="0"/>
                <a:cs typeface="Times New Roman" panose="02020603050405020304" pitchFamily="18" charset="0"/>
              </a:rPr>
              <a:t> </a:t>
            </a:r>
            <a:r>
              <a:rPr lang="ru-RU" altLang="ru-RU" sz="3500" dirty="0" err="1">
                <a:latin typeface="Times New Roman" panose="02020603050405020304" pitchFamily="18" charset="0"/>
                <a:cs typeface="Times New Roman" panose="02020603050405020304" pitchFamily="18" charset="0"/>
              </a:rPr>
              <a:t>and</a:t>
            </a:r>
            <a:r>
              <a:rPr lang="ru-RU" altLang="ru-RU" sz="3500" dirty="0">
                <a:latin typeface="Times New Roman" panose="02020603050405020304" pitchFamily="18" charset="0"/>
                <a:cs typeface="Times New Roman" panose="02020603050405020304" pitchFamily="18" charset="0"/>
              </a:rPr>
              <a:t> </a:t>
            </a:r>
            <a:r>
              <a:rPr lang="ru-RU" altLang="ru-RU" sz="3500" dirty="0" err="1">
                <a:latin typeface="Times New Roman" panose="02020603050405020304" pitchFamily="18" charset="0"/>
                <a:cs typeface="Times New Roman" panose="02020603050405020304" pitchFamily="18" charset="0"/>
              </a:rPr>
              <a:t>aging</a:t>
            </a:r>
            <a:r>
              <a:rPr lang="en-US" altLang="ru-RU" sz="3500" dirty="0">
                <a:latin typeface="Times New Roman" panose="02020603050405020304" pitchFamily="18" charset="0"/>
                <a:cs typeface="Times New Roman" panose="02020603050405020304" pitchFamily="18" charset="0"/>
              </a:rPr>
              <a:t> come with age.</a:t>
            </a:r>
          </a:p>
          <a:p>
            <a:pPr marL="514350" indent="-514350">
              <a:lnSpc>
                <a:spcPct val="120000"/>
              </a:lnSpc>
              <a:spcBef>
                <a:spcPts val="0"/>
              </a:spcBef>
              <a:buAutoNum type="arabicPeriod"/>
            </a:pPr>
            <a:r>
              <a:rPr lang="en-US" altLang="ru-RU" sz="3500" dirty="0" smtClean="0">
                <a:latin typeface="Times New Roman" panose="02020603050405020304" pitchFamily="18" charset="0"/>
                <a:cs typeface="Times New Roman" panose="02020603050405020304" pitchFamily="18" charset="0"/>
              </a:rPr>
              <a:t>Several</a:t>
            </a:r>
            <a:r>
              <a:rPr lang="ru-RU" altLang="ru-RU" sz="3500" dirty="0" smtClean="0">
                <a:latin typeface="Times New Roman" panose="02020603050405020304" pitchFamily="18" charset="0"/>
                <a:cs typeface="Times New Roman" panose="02020603050405020304" pitchFamily="18" charset="0"/>
              </a:rPr>
              <a:t> </a:t>
            </a:r>
            <a:r>
              <a:rPr lang="en-US" altLang="ru-RU" sz="3500" dirty="0" smtClean="0">
                <a:latin typeface="Times New Roman" panose="02020603050405020304" pitchFamily="18" charset="0"/>
                <a:cs typeface="Times New Roman" panose="02020603050405020304" pitchFamily="18" charset="0"/>
              </a:rPr>
              <a:t> diseases</a:t>
            </a:r>
            <a:r>
              <a:rPr lang="ru-RU" altLang="ru-RU" sz="3500" dirty="0" smtClean="0">
                <a:latin typeface="Times New Roman" panose="02020603050405020304" pitchFamily="18" charset="0"/>
                <a:cs typeface="Times New Roman" panose="02020603050405020304" pitchFamily="18" charset="0"/>
              </a:rPr>
              <a:t>.</a:t>
            </a:r>
          </a:p>
          <a:p>
            <a:pPr marL="514350" indent="-514350">
              <a:lnSpc>
                <a:spcPct val="120000"/>
              </a:lnSpc>
              <a:spcBef>
                <a:spcPts val="0"/>
              </a:spcBef>
              <a:buAutoNum type="arabicPeriod"/>
            </a:pPr>
            <a:r>
              <a:rPr lang="en-US" altLang="ru-RU" sz="3500" dirty="0" smtClean="0">
                <a:latin typeface="Times New Roman" panose="02020603050405020304" pitchFamily="18" charset="0"/>
                <a:cs typeface="Times New Roman" panose="02020603050405020304" pitchFamily="18" charset="0"/>
              </a:rPr>
              <a:t>Mostly </a:t>
            </a:r>
            <a:r>
              <a:rPr lang="en-US" altLang="ru-RU" sz="3500" u="sng" dirty="0" smtClean="0">
                <a:latin typeface="Times New Roman" panose="02020603050405020304" pitchFamily="18" charset="0"/>
                <a:cs typeface="Times New Roman" panose="02020603050405020304" pitchFamily="18" charset="0"/>
              </a:rPr>
              <a:t>chronic</a:t>
            </a:r>
            <a:r>
              <a:rPr lang="en-US" altLang="ru-RU" sz="3500" dirty="0" smtClean="0">
                <a:latin typeface="Times New Roman" panose="02020603050405020304" pitchFamily="18" charset="0"/>
                <a:cs typeface="Times New Roman" panose="02020603050405020304" pitchFamily="18" charset="0"/>
              </a:rPr>
              <a:t> diseases.</a:t>
            </a:r>
            <a:endParaRPr lang="ru-RU" altLang="ru-RU" sz="3500" dirty="0" smtClean="0">
              <a:latin typeface="Times New Roman" panose="02020603050405020304" pitchFamily="18" charset="0"/>
              <a:cs typeface="Times New Roman" panose="02020603050405020304" pitchFamily="18" charset="0"/>
            </a:endParaRPr>
          </a:p>
          <a:p>
            <a:pPr marL="514350" indent="-514350">
              <a:lnSpc>
                <a:spcPct val="120000"/>
              </a:lnSpc>
              <a:spcBef>
                <a:spcPts val="0"/>
              </a:spcBef>
              <a:buAutoNum type="arabicPeriod"/>
            </a:pPr>
            <a:r>
              <a:rPr lang="en-US" altLang="ru-RU" sz="3500" u="sng" dirty="0" smtClean="0">
                <a:latin typeface="Times New Roman" panose="02020603050405020304" pitchFamily="18" charset="0"/>
                <a:cs typeface="Times New Roman" panose="02020603050405020304" pitchFamily="18" charset="0"/>
              </a:rPr>
              <a:t>Atypical clinical cours</a:t>
            </a:r>
            <a:r>
              <a:rPr lang="en-US" altLang="ru-RU" sz="3500" dirty="0" smtClean="0">
                <a:latin typeface="Times New Roman" panose="02020603050405020304" pitchFamily="18" charset="0"/>
                <a:cs typeface="Times New Roman" panose="02020603050405020304" pitchFamily="18" charset="0"/>
              </a:rPr>
              <a:t>e of the disease.</a:t>
            </a:r>
            <a:endParaRPr lang="ru-RU" altLang="ru-RU" sz="3500" dirty="0" smtClean="0">
              <a:latin typeface="Times New Roman" panose="02020603050405020304" pitchFamily="18" charset="0"/>
              <a:cs typeface="Times New Roman" panose="02020603050405020304" pitchFamily="18" charset="0"/>
            </a:endParaRPr>
          </a:p>
          <a:p>
            <a:pPr marL="514350" indent="-514350">
              <a:lnSpc>
                <a:spcPct val="120000"/>
              </a:lnSpc>
              <a:spcBef>
                <a:spcPts val="0"/>
              </a:spcBef>
              <a:buAutoNum type="arabicPeriod"/>
            </a:pPr>
            <a:r>
              <a:rPr lang="en-US" altLang="ru-RU" sz="3500" dirty="0" smtClean="0">
                <a:latin typeface="Times New Roman" panose="02020603050405020304" pitchFamily="18" charset="0"/>
                <a:cs typeface="Times New Roman" panose="02020603050405020304" pitchFamily="18" charset="0"/>
              </a:rPr>
              <a:t>The presence of </a:t>
            </a:r>
            <a:r>
              <a:rPr lang="en-US" altLang="ru-RU" sz="3500" u="sng" dirty="0" smtClean="0">
                <a:latin typeface="Times New Roman" panose="02020603050405020304" pitchFamily="18" charset="0"/>
                <a:cs typeface="Times New Roman" panose="02020603050405020304" pitchFamily="18" charset="0"/>
              </a:rPr>
              <a:t>«senile diseases</a:t>
            </a:r>
            <a:r>
              <a:rPr lang="ru-RU" altLang="ru-RU" sz="3500" u="sng" dirty="0" smtClean="0">
                <a:latin typeface="Times New Roman" panose="02020603050405020304" pitchFamily="18" charset="0"/>
                <a:cs typeface="Times New Roman" panose="02020603050405020304" pitchFamily="18" charset="0"/>
              </a:rPr>
              <a:t>»</a:t>
            </a:r>
            <a:r>
              <a:rPr lang="en-US" altLang="ru-RU" sz="3500" u="sng" dirty="0" smtClean="0">
                <a:latin typeface="Times New Roman" panose="02020603050405020304" pitchFamily="18" charset="0"/>
                <a:cs typeface="Times New Roman" panose="02020603050405020304" pitchFamily="18" charset="0"/>
              </a:rPr>
              <a:t> </a:t>
            </a:r>
            <a:r>
              <a:rPr lang="ru-RU" altLang="ru-RU" sz="3500" dirty="0" smtClean="0">
                <a:latin typeface="Times New Roman" panose="02020603050405020304" pitchFamily="18" charset="0"/>
                <a:cs typeface="Times New Roman" panose="02020603050405020304" pitchFamily="18" charset="0"/>
              </a:rPr>
              <a:t>(</a:t>
            </a:r>
            <a:r>
              <a:rPr lang="ru-RU" altLang="ru-RU" sz="3500" dirty="0" err="1" smtClean="0">
                <a:latin typeface="Times New Roman" panose="02020603050405020304" pitchFamily="18" charset="0"/>
                <a:cs typeface="Times New Roman" panose="02020603050405020304" pitchFamily="18" charset="0"/>
              </a:rPr>
              <a:t>osteoporosis</a:t>
            </a:r>
            <a:r>
              <a:rPr lang="ru-RU" altLang="ru-RU" sz="3500" dirty="0" smtClean="0">
                <a:latin typeface="Times New Roman" panose="02020603050405020304" pitchFamily="18" charset="0"/>
                <a:cs typeface="Times New Roman" panose="02020603050405020304" pitchFamily="18" charset="0"/>
              </a:rPr>
              <a:t>, </a:t>
            </a:r>
            <a:r>
              <a:rPr lang="ru-RU" altLang="ru-RU" sz="3500" dirty="0" err="1" smtClean="0">
                <a:latin typeface="Times New Roman" panose="02020603050405020304" pitchFamily="18" charset="0"/>
                <a:cs typeface="Times New Roman" panose="02020603050405020304" pitchFamily="18" charset="0"/>
              </a:rPr>
              <a:t>benign</a:t>
            </a:r>
            <a:r>
              <a:rPr lang="ru-RU" altLang="ru-RU" sz="3500" dirty="0" smtClean="0">
                <a:latin typeface="Times New Roman" panose="02020603050405020304" pitchFamily="18" charset="0"/>
                <a:cs typeface="Times New Roman" panose="02020603050405020304" pitchFamily="18" charset="0"/>
              </a:rPr>
              <a:t> </a:t>
            </a:r>
            <a:r>
              <a:rPr lang="ru-RU" altLang="ru-RU" sz="3500" dirty="0" err="1" smtClean="0">
                <a:latin typeface="Times New Roman" panose="02020603050405020304" pitchFamily="18" charset="0"/>
                <a:cs typeface="Times New Roman" panose="02020603050405020304" pitchFamily="18" charset="0"/>
              </a:rPr>
              <a:t>prostatic</a:t>
            </a:r>
            <a:r>
              <a:rPr lang="ru-RU" altLang="ru-RU" sz="3500" dirty="0" smtClean="0">
                <a:latin typeface="Times New Roman" panose="02020603050405020304" pitchFamily="18" charset="0"/>
                <a:cs typeface="Times New Roman" panose="02020603050405020304" pitchFamily="18" charset="0"/>
              </a:rPr>
              <a:t> </a:t>
            </a:r>
            <a:r>
              <a:rPr lang="ru-RU" altLang="ru-RU" sz="3500" dirty="0" err="1" smtClean="0">
                <a:latin typeface="Times New Roman" panose="02020603050405020304" pitchFamily="18" charset="0"/>
                <a:cs typeface="Times New Roman" panose="02020603050405020304" pitchFamily="18" charset="0"/>
              </a:rPr>
              <a:t>hyperplasia</a:t>
            </a:r>
            <a:r>
              <a:rPr lang="ru-RU" altLang="ru-RU" sz="3500" dirty="0" smtClean="0">
                <a:latin typeface="Times New Roman" panose="02020603050405020304" pitchFamily="18" charset="0"/>
                <a:cs typeface="Times New Roman" panose="02020603050405020304" pitchFamily="18" charset="0"/>
              </a:rPr>
              <a:t>, </a:t>
            </a:r>
            <a:r>
              <a:rPr lang="ru-RU" altLang="ru-RU" sz="3500" dirty="0" err="1" smtClean="0">
                <a:latin typeface="Times New Roman" panose="02020603050405020304" pitchFamily="18" charset="0"/>
                <a:cs typeface="Times New Roman" panose="02020603050405020304" pitchFamily="18" charset="0"/>
              </a:rPr>
              <a:t>prostate</a:t>
            </a:r>
            <a:r>
              <a:rPr lang="ru-RU" altLang="ru-RU" sz="3500" dirty="0" smtClean="0">
                <a:latin typeface="Times New Roman" panose="02020603050405020304" pitchFamily="18" charset="0"/>
                <a:cs typeface="Times New Roman" panose="02020603050405020304" pitchFamily="18" charset="0"/>
              </a:rPr>
              <a:t> </a:t>
            </a:r>
            <a:r>
              <a:rPr lang="ru-RU" altLang="ru-RU" sz="3500" dirty="0" err="1" smtClean="0">
                <a:latin typeface="Times New Roman" panose="02020603050405020304" pitchFamily="18" charset="0"/>
                <a:cs typeface="Times New Roman" panose="02020603050405020304" pitchFamily="18" charset="0"/>
              </a:rPr>
              <a:t>cancer</a:t>
            </a:r>
            <a:r>
              <a:rPr lang="ru-RU" altLang="ru-RU" sz="3500" dirty="0" smtClean="0">
                <a:latin typeface="Times New Roman" panose="02020603050405020304" pitchFamily="18" charset="0"/>
                <a:cs typeface="Times New Roman" panose="02020603050405020304" pitchFamily="18" charset="0"/>
              </a:rPr>
              <a:t>, </a:t>
            </a:r>
            <a:r>
              <a:rPr lang="ru-RU" altLang="ru-RU" sz="3500" dirty="0" err="1" smtClean="0">
                <a:latin typeface="Times New Roman" panose="02020603050405020304" pitchFamily="18" charset="0"/>
                <a:cs typeface="Times New Roman" panose="02020603050405020304" pitchFamily="18" charset="0"/>
              </a:rPr>
              <a:t>Alzheimer's</a:t>
            </a:r>
            <a:r>
              <a:rPr lang="ru-RU" altLang="ru-RU" sz="3500" dirty="0" smtClean="0">
                <a:latin typeface="Times New Roman" panose="02020603050405020304" pitchFamily="18" charset="0"/>
                <a:cs typeface="Times New Roman" panose="02020603050405020304" pitchFamily="18" charset="0"/>
              </a:rPr>
              <a:t> </a:t>
            </a:r>
            <a:r>
              <a:rPr lang="ru-RU" altLang="ru-RU" sz="3500" dirty="0" err="1" smtClean="0">
                <a:latin typeface="Times New Roman" panose="02020603050405020304" pitchFamily="18" charset="0"/>
                <a:cs typeface="Times New Roman" panose="02020603050405020304" pitchFamily="18" charset="0"/>
              </a:rPr>
              <a:t>disease</a:t>
            </a:r>
            <a:r>
              <a:rPr lang="ru-RU" altLang="ru-RU" sz="3500" dirty="0" smtClean="0">
                <a:latin typeface="Times New Roman" panose="02020603050405020304" pitchFamily="18" charset="0"/>
                <a:cs typeface="Times New Roman" panose="02020603050405020304" pitchFamily="18" charset="0"/>
              </a:rPr>
              <a:t> </a:t>
            </a:r>
            <a:r>
              <a:rPr lang="ru-RU" altLang="ru-RU" sz="3500" dirty="0" err="1" smtClean="0">
                <a:latin typeface="Times New Roman" panose="02020603050405020304" pitchFamily="18" charset="0"/>
                <a:cs typeface="Times New Roman" panose="02020603050405020304" pitchFamily="18" charset="0"/>
              </a:rPr>
              <a:t>and</a:t>
            </a:r>
            <a:r>
              <a:rPr lang="ru-RU" altLang="ru-RU" sz="3500" dirty="0" smtClean="0">
                <a:latin typeface="Times New Roman" panose="02020603050405020304" pitchFamily="18" charset="0"/>
                <a:cs typeface="Times New Roman" panose="02020603050405020304" pitchFamily="18" charset="0"/>
              </a:rPr>
              <a:t> </a:t>
            </a:r>
            <a:r>
              <a:rPr lang="ru-RU" altLang="ru-RU" sz="3500" dirty="0" err="1" smtClean="0">
                <a:latin typeface="Times New Roman" panose="02020603050405020304" pitchFamily="18" charset="0"/>
                <a:cs typeface="Times New Roman" panose="02020603050405020304" pitchFamily="18" charset="0"/>
              </a:rPr>
              <a:t>others</a:t>
            </a:r>
            <a:r>
              <a:rPr lang="ru-RU" altLang="ru-RU" sz="3500" dirty="0" smtClean="0">
                <a:latin typeface="Times New Roman" panose="02020603050405020304" pitchFamily="18" charset="0"/>
                <a:cs typeface="Times New Roman" panose="02020603050405020304" pitchFamily="18" charset="0"/>
              </a:rPr>
              <a:t>). </a:t>
            </a:r>
          </a:p>
          <a:p>
            <a:pPr marL="514350" indent="-514350">
              <a:lnSpc>
                <a:spcPct val="120000"/>
              </a:lnSpc>
              <a:spcBef>
                <a:spcPts val="0"/>
              </a:spcBef>
              <a:buAutoNum type="arabicPeriod"/>
            </a:pPr>
            <a:r>
              <a:rPr lang="en-US" altLang="ru-RU" sz="3500" dirty="0" smtClean="0">
                <a:latin typeface="Times New Roman" panose="02020603050405020304" pitchFamily="18" charset="0"/>
                <a:cs typeface="Times New Roman" panose="02020603050405020304" pitchFamily="18" charset="0"/>
              </a:rPr>
              <a:t>Disorder</a:t>
            </a:r>
            <a:r>
              <a:rPr lang="ru-RU" altLang="ru-RU" sz="3500" dirty="0" smtClean="0">
                <a:latin typeface="Times New Roman" panose="02020603050405020304" pitchFamily="18" charset="0"/>
                <a:cs typeface="Times New Roman" panose="02020603050405020304" pitchFamily="18" charset="0"/>
              </a:rPr>
              <a:t> </a:t>
            </a:r>
            <a:r>
              <a:rPr lang="ru-RU" altLang="ru-RU" sz="3500" u="sng" dirty="0" err="1" smtClean="0">
                <a:latin typeface="Times New Roman" panose="02020603050405020304" pitchFamily="18" charset="0"/>
                <a:cs typeface="Times New Roman" panose="02020603050405020304" pitchFamily="18" charset="0"/>
              </a:rPr>
              <a:t>protective</a:t>
            </a:r>
            <a:r>
              <a:rPr lang="ru-RU" altLang="ru-RU" sz="3500" u="sng" dirty="0" smtClean="0">
                <a:latin typeface="Times New Roman" panose="02020603050405020304" pitchFamily="18" charset="0"/>
                <a:cs typeface="Times New Roman" panose="02020603050405020304" pitchFamily="18" charset="0"/>
              </a:rPr>
              <a:t>, </a:t>
            </a:r>
            <a:r>
              <a:rPr lang="ru-RU" altLang="ru-RU" sz="3500" u="sng" dirty="0" err="1" smtClean="0">
                <a:latin typeface="Times New Roman" panose="02020603050405020304" pitchFamily="18" charset="0"/>
                <a:cs typeface="Times New Roman" panose="02020603050405020304" pitchFamily="18" charset="0"/>
              </a:rPr>
              <a:t>immune</a:t>
            </a:r>
            <a:r>
              <a:rPr lang="ru-RU" altLang="ru-RU" sz="3500" u="sng" dirty="0" smtClean="0">
                <a:latin typeface="Times New Roman" panose="02020603050405020304" pitchFamily="18" charset="0"/>
                <a:cs typeface="Times New Roman" panose="02020603050405020304" pitchFamily="18" charset="0"/>
              </a:rPr>
              <a:t> </a:t>
            </a:r>
            <a:r>
              <a:rPr lang="ru-RU" altLang="ru-RU" sz="3500" dirty="0" err="1" smtClean="0">
                <a:latin typeface="Times New Roman" panose="02020603050405020304" pitchFamily="18" charset="0"/>
                <a:cs typeface="Times New Roman" panose="02020603050405020304" pitchFamily="18" charset="0"/>
              </a:rPr>
              <a:t>responses</a:t>
            </a:r>
            <a:r>
              <a:rPr lang="ru-RU" altLang="ru-RU" sz="3500" dirty="0" smtClean="0">
                <a:latin typeface="Times New Roman" panose="02020603050405020304" pitchFamily="18" charset="0"/>
                <a:cs typeface="Times New Roman" panose="02020603050405020304" pitchFamily="18" charset="0"/>
              </a:rPr>
              <a:t>.</a:t>
            </a:r>
          </a:p>
          <a:p>
            <a:pPr marL="514350" indent="-514350">
              <a:lnSpc>
                <a:spcPct val="120000"/>
              </a:lnSpc>
              <a:spcBef>
                <a:spcPts val="0"/>
              </a:spcBef>
              <a:buAutoNum type="arabicPeriod"/>
            </a:pPr>
            <a:r>
              <a:rPr lang="en-US" altLang="ru-RU" sz="3500" dirty="0" smtClean="0">
                <a:latin typeface="Times New Roman" panose="02020603050405020304" pitchFamily="18" charset="0"/>
                <a:cs typeface="Times New Roman" panose="02020603050405020304" pitchFamily="18" charset="0"/>
              </a:rPr>
              <a:t>Disorder </a:t>
            </a:r>
            <a:r>
              <a:rPr lang="en-US" altLang="ru-RU" sz="3500" u="sng" dirty="0" smtClean="0">
                <a:latin typeface="Times New Roman" panose="02020603050405020304" pitchFamily="18" charset="0"/>
                <a:cs typeface="Times New Roman" panose="02020603050405020304" pitchFamily="18" charset="0"/>
              </a:rPr>
              <a:t>of  the social and psychological status.</a:t>
            </a:r>
            <a:r>
              <a:rPr lang="en-US" altLang="ru-RU" sz="3500" dirty="0" smtClean="0">
                <a:latin typeface="Times New Roman" panose="02020603050405020304" pitchFamily="18" charset="0"/>
                <a:cs typeface="Times New Roman" panose="02020603050405020304" pitchFamily="18" charset="0"/>
              </a:rPr>
              <a:t> </a:t>
            </a:r>
            <a:endParaRPr lang="ru-RU" altLang="ru-RU" sz="3500" dirty="0" smtClean="0">
              <a:latin typeface="Times New Roman" panose="02020603050405020304" pitchFamily="18" charset="0"/>
              <a:cs typeface="Times New Roman" panose="02020603050405020304" pitchFamily="18" charset="0"/>
            </a:endParaRPr>
          </a:p>
          <a:p>
            <a:pPr marL="514350" indent="-514350">
              <a:lnSpc>
                <a:spcPct val="120000"/>
              </a:lnSpc>
              <a:spcBef>
                <a:spcPts val="0"/>
              </a:spcBef>
              <a:buAutoNum type="arabicPeriod"/>
            </a:pPr>
            <a:r>
              <a:rPr lang="en-US" altLang="ru-RU" sz="3500" dirty="0" smtClean="0">
                <a:latin typeface="Times New Roman" panose="02020603050405020304" pitchFamily="18" charset="0"/>
                <a:cs typeface="Times New Roman" panose="02020603050405020304" pitchFamily="18" charset="0"/>
              </a:rPr>
              <a:t>The main causes of social </a:t>
            </a:r>
            <a:r>
              <a:rPr lang="en-US" altLang="ru-RU" sz="3500" dirty="0" err="1" smtClean="0">
                <a:latin typeface="Times New Roman" panose="02020603050405020304" pitchFamily="18" charset="0"/>
                <a:cs typeface="Times New Roman" panose="02020603050405020304" pitchFamily="18" charset="0"/>
              </a:rPr>
              <a:t>disadaptation</a:t>
            </a:r>
            <a:r>
              <a:rPr lang="en-US" altLang="ru-RU" sz="3500" dirty="0" smtClean="0">
                <a:latin typeface="Times New Roman" panose="02020603050405020304" pitchFamily="18" charset="0"/>
                <a:cs typeface="Times New Roman" panose="02020603050405020304" pitchFamily="18" charset="0"/>
              </a:rPr>
              <a:t>. Anxiety, depression, hypochondriac syndrome often develop against this background.</a:t>
            </a:r>
            <a:r>
              <a:rPr lang="ru-RU" altLang="ru-RU" sz="3500" dirty="0" smtClean="0">
                <a:latin typeface="Times New Roman" panose="02020603050405020304" pitchFamily="18" charset="0"/>
                <a:cs typeface="Times New Roman" panose="02020603050405020304" pitchFamily="18" charset="0"/>
              </a:rPr>
              <a:t> </a:t>
            </a:r>
          </a:p>
          <a:p>
            <a:pPr>
              <a:defRPr/>
            </a:pPr>
            <a:endParaRPr lang="en-US" dirty="0">
              <a:latin typeface="Times New Roman" pitchFamily="18" charset="0"/>
              <a:cs typeface="Times New Roman" pitchFamily="18" charset="0"/>
            </a:endParaRPr>
          </a:p>
          <a:p>
            <a:pPr marL="0" indent="0">
              <a:buNone/>
            </a:pPr>
            <a:r>
              <a:rPr lang="ru-RU" altLang="ru-RU" sz="1050" b="1" dirty="0" smtClean="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 xmlns:p14="http://schemas.microsoft.com/office/powerpoint/2010/main" val="423831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anim calcmode="lin" valueType="num">
                                      <p:cBhvr additive="base">
                                        <p:cTn id="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18977" y="1825624"/>
            <a:ext cx="7643923" cy="4724032"/>
          </a:xfrm>
        </p:spPr>
        <p:txBody>
          <a:bodyPr/>
          <a:lstStyle/>
          <a:p>
            <a:pPr marL="0" indent="0">
              <a:buFontTx/>
              <a:buNone/>
            </a:pPr>
            <a:r>
              <a:rPr lang="ru-RU" altLang="ru-RU" dirty="0" smtClean="0">
                <a:latin typeface="Times New Roman" panose="02020603050405020304" pitchFamily="18" charset="0"/>
                <a:cs typeface="Times New Roman" panose="02020603050405020304" pitchFamily="18" charset="0"/>
              </a:rPr>
              <a:t>1. </a:t>
            </a:r>
            <a:r>
              <a:rPr lang="en-US" altLang="ru-RU" dirty="0" smtClean="0">
                <a:latin typeface="Times New Roman" panose="02020603050405020304" pitchFamily="18" charset="0"/>
                <a:cs typeface="Times New Roman" panose="02020603050405020304" pitchFamily="18" charset="0"/>
              </a:rPr>
              <a:t>I</a:t>
            </a:r>
            <a:r>
              <a:rPr lang="ru-RU" altLang="ru-RU" dirty="0" err="1" smtClean="0">
                <a:latin typeface="Times New Roman" panose="02020603050405020304" pitchFamily="18" charset="0"/>
                <a:cs typeface="Times New Roman" panose="02020603050405020304" pitchFamily="18" charset="0"/>
              </a:rPr>
              <a:t>njury</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prevention</a:t>
            </a:r>
            <a:r>
              <a:rPr lang="ru-RU" altLang="ru-RU" dirty="0" smtClean="0">
                <a:latin typeface="Times New Roman" panose="02020603050405020304" pitchFamily="18" charset="0"/>
                <a:cs typeface="Times New Roman" panose="02020603050405020304" pitchFamily="18" charset="0"/>
              </a:rPr>
              <a:t> </a:t>
            </a:r>
            <a:endParaRPr lang="en-US" altLang="ru-RU" dirty="0" smtClean="0">
              <a:latin typeface="Times New Roman" panose="02020603050405020304" pitchFamily="18" charset="0"/>
              <a:cs typeface="Times New Roman" panose="02020603050405020304" pitchFamily="18" charset="0"/>
            </a:endParaRPr>
          </a:p>
          <a:p>
            <a:pPr marL="0" indent="0">
              <a:buFontTx/>
              <a:buNone/>
            </a:pPr>
            <a:r>
              <a:rPr lang="ru-RU" altLang="ru-RU" dirty="0" smtClean="0">
                <a:latin typeface="Times New Roman" panose="02020603050405020304" pitchFamily="18" charset="0"/>
                <a:cs typeface="Times New Roman" panose="02020603050405020304" pitchFamily="18" charset="0"/>
              </a:rPr>
              <a:t>2. </a:t>
            </a:r>
            <a:r>
              <a:rPr lang="en-US" altLang="ru-RU" dirty="0" smtClean="0">
                <a:latin typeface="Times New Roman" panose="02020603050405020304" pitchFamily="18" charset="0"/>
                <a:cs typeface="Times New Roman" panose="02020603050405020304" pitchFamily="18" charset="0"/>
              </a:rPr>
              <a:t>Control</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pharmacotherapy</a:t>
            </a:r>
          </a:p>
          <a:p>
            <a:pPr marL="0" indent="0">
              <a:buFontTx/>
              <a:buNone/>
            </a:pPr>
            <a:r>
              <a:rPr lang="ru-RU" altLang="ru-RU" dirty="0" smtClean="0">
                <a:latin typeface="Times New Roman" panose="02020603050405020304" pitchFamily="18" charset="0"/>
                <a:cs typeface="Times New Roman" panose="02020603050405020304" pitchFamily="18" charset="0"/>
              </a:rPr>
              <a:t>3. </a:t>
            </a:r>
            <a:r>
              <a:rPr lang="en-US" altLang="ru-RU" dirty="0" smtClean="0">
                <a:latin typeface="Times New Roman" panose="02020603050405020304" pitchFamily="18" charset="0"/>
                <a:cs typeface="Times New Roman" panose="02020603050405020304" pitchFamily="18" charset="0"/>
              </a:rPr>
              <a:t>Diet</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 nutrition</a:t>
            </a:r>
          </a:p>
          <a:p>
            <a:pPr marL="0" indent="0">
              <a:buFontTx/>
              <a:buNone/>
            </a:pPr>
            <a:r>
              <a:rPr lang="ru-RU" altLang="ru-RU" dirty="0" smtClean="0">
                <a:latin typeface="Times New Roman" panose="02020603050405020304" pitchFamily="18" charset="0"/>
                <a:cs typeface="Times New Roman" panose="02020603050405020304" pitchFamily="18" charset="0"/>
              </a:rPr>
              <a:t>4. </a:t>
            </a:r>
            <a:r>
              <a:rPr lang="en-US" altLang="ru-RU" dirty="0" smtClean="0">
                <a:latin typeface="Times New Roman" panose="02020603050405020304" pitchFamily="18" charset="0"/>
                <a:cs typeface="Times New Roman" panose="02020603050405020304" pitchFamily="18" charset="0"/>
              </a:rPr>
              <a:t>Prevention of chronic constipation</a:t>
            </a:r>
            <a:endParaRPr lang="ru-RU" altLang="ru-RU" dirty="0" smtClean="0">
              <a:latin typeface="Times New Roman" panose="02020603050405020304" pitchFamily="18" charset="0"/>
              <a:cs typeface="Times New Roman" panose="02020603050405020304" pitchFamily="18" charset="0"/>
            </a:endParaRPr>
          </a:p>
          <a:p>
            <a:pPr marL="0" indent="0">
              <a:buFontTx/>
              <a:buNone/>
            </a:pPr>
            <a:r>
              <a:rPr lang="ru-RU" altLang="ru-RU" dirty="0" smtClean="0">
                <a:latin typeface="Times New Roman" panose="02020603050405020304" pitchFamily="18" charset="0"/>
                <a:cs typeface="Times New Roman" panose="02020603050405020304" pitchFamily="18" charset="0"/>
              </a:rPr>
              <a:t>5. </a:t>
            </a:r>
            <a:r>
              <a:rPr lang="en-US" altLang="ru-RU" dirty="0" smtClean="0">
                <a:latin typeface="Times New Roman" panose="02020603050405020304" pitchFamily="18" charset="0"/>
                <a:cs typeface="Times New Roman" panose="02020603050405020304" pitchFamily="18" charset="0"/>
              </a:rPr>
              <a:t>Prevention of colds</a:t>
            </a:r>
            <a:endParaRPr lang="ru-RU" altLang="ru-RU" dirty="0" smtClean="0">
              <a:latin typeface="Times New Roman" panose="02020603050405020304" pitchFamily="18" charset="0"/>
              <a:cs typeface="Times New Roman" panose="02020603050405020304" pitchFamily="18" charset="0"/>
            </a:endParaRPr>
          </a:p>
          <a:p>
            <a:pPr marL="0" indent="0">
              <a:buFontTx/>
              <a:buNone/>
            </a:pPr>
            <a:r>
              <a:rPr lang="ru-RU" altLang="ru-RU" dirty="0" smtClean="0">
                <a:latin typeface="Times New Roman" panose="02020603050405020304" pitchFamily="18" charset="0"/>
                <a:cs typeface="Times New Roman" panose="02020603050405020304" pitchFamily="18" charset="0"/>
              </a:rPr>
              <a:t>6. </a:t>
            </a:r>
            <a:r>
              <a:rPr lang="en-US" altLang="ru-RU" dirty="0" smtClean="0">
                <a:latin typeface="Times New Roman" panose="02020603050405020304" pitchFamily="18" charset="0"/>
                <a:cs typeface="Times New Roman" panose="02020603050405020304" pitchFamily="18" charset="0"/>
              </a:rPr>
              <a:t>Control of physical inactivity </a:t>
            </a:r>
          </a:p>
          <a:p>
            <a:pPr marL="0" indent="0">
              <a:buFontTx/>
              <a:buNone/>
            </a:pPr>
            <a:r>
              <a:rPr lang="ru-RU" altLang="ru-RU" dirty="0" smtClean="0">
                <a:latin typeface="Times New Roman" panose="02020603050405020304" pitchFamily="18" charset="0"/>
                <a:cs typeface="Times New Roman" panose="02020603050405020304" pitchFamily="18" charset="0"/>
              </a:rPr>
              <a:t>7. </a:t>
            </a:r>
            <a:r>
              <a:rPr lang="en-US" altLang="ru-RU" dirty="0" smtClean="0">
                <a:latin typeface="Times New Roman" panose="02020603050405020304" pitchFamily="18" charset="0"/>
                <a:cs typeface="Times New Roman" panose="02020603050405020304" pitchFamily="18" charset="0"/>
              </a:rPr>
              <a:t>Prevention of  insomnia</a:t>
            </a:r>
            <a:endParaRPr lang="ru-RU" altLang="ru-RU" dirty="0" smtClean="0">
              <a:latin typeface="Times New Roman" panose="02020603050405020304" pitchFamily="18" charset="0"/>
              <a:cs typeface="Times New Roman" panose="02020603050405020304" pitchFamily="18" charset="0"/>
            </a:endParaRPr>
          </a:p>
          <a:p>
            <a:pPr marL="0" indent="0">
              <a:buFontTx/>
              <a:buNone/>
            </a:pPr>
            <a:r>
              <a:rPr lang="ru-RU" altLang="ru-RU" dirty="0" smtClean="0">
                <a:latin typeface="Times New Roman" panose="02020603050405020304" pitchFamily="18" charset="0"/>
                <a:cs typeface="Times New Roman" panose="02020603050405020304" pitchFamily="18" charset="0"/>
              </a:rPr>
              <a:t>8. </a:t>
            </a:r>
            <a:r>
              <a:rPr lang="ru-RU" altLang="ru-RU" dirty="0" err="1" smtClean="0">
                <a:latin typeface="Times New Roman" panose="02020603050405020304" pitchFamily="18" charset="0"/>
                <a:cs typeface="Times New Roman" panose="02020603050405020304" pitchFamily="18" charset="0"/>
              </a:rPr>
              <a:t>Providing</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personal hygiene of the patient</a:t>
            </a:r>
            <a:endParaRPr lang="ru-RU" altLang="ru-RU" dirty="0" smtClean="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p:txBody>
          <a:bodyPr/>
          <a:lstStyle/>
          <a:p>
            <a:endParaRPr lang="ru-RU" dirty="0"/>
          </a:p>
        </p:txBody>
      </p:sp>
      <p:sp>
        <p:nvSpPr>
          <p:cNvPr id="5" name="Rectangle 4"/>
          <p:cNvSpPr>
            <a:spLocks noGrp="1" noChangeArrowheads="1"/>
          </p:cNvSpPr>
          <p:nvPr>
            <p:ph type="title"/>
          </p:nvPr>
        </p:nvSpPr>
        <p:spPr/>
        <p:txBody>
          <a:bodyPr/>
          <a:lstStyle/>
          <a:p>
            <a:r>
              <a:rPr lang="en-US" altLang="ru-RU" sz="3200" b="1" dirty="0" smtClean="0">
                <a:latin typeface="Times New Roman" panose="02020603050405020304" pitchFamily="18" charset="0"/>
                <a:cs typeface="Times New Roman" panose="02020603050405020304" pitchFamily="18" charset="0"/>
              </a:rPr>
              <a:t>P</a:t>
            </a:r>
            <a:r>
              <a:rPr lang="ru-RU" altLang="ru-RU" sz="3200" b="1" dirty="0" smtClean="0">
                <a:latin typeface="Times New Roman" panose="02020603050405020304" pitchFamily="18" charset="0"/>
                <a:cs typeface="Times New Roman" panose="02020603050405020304" pitchFamily="18" charset="0"/>
              </a:rPr>
              <a:t>RINCIPLES FOR THE </a:t>
            </a:r>
            <a:r>
              <a:rPr lang="en-US" altLang="ru-RU" sz="3200" b="1" dirty="0" smtClean="0">
                <a:latin typeface="Times New Roman" panose="02020603050405020304" pitchFamily="18" charset="0"/>
                <a:cs typeface="Times New Roman" panose="02020603050405020304" pitchFamily="18" charset="0"/>
              </a:rPr>
              <a:t>NURSING CARE</a:t>
            </a:r>
            <a:r>
              <a:rPr lang="ru-RU" altLang="ru-RU" sz="3200" b="1" dirty="0" smtClean="0">
                <a:latin typeface="Times New Roman" panose="02020603050405020304" pitchFamily="18" charset="0"/>
                <a:cs typeface="Times New Roman" panose="02020603050405020304" pitchFamily="18" charset="0"/>
              </a:rPr>
              <a:t> </a:t>
            </a:r>
            <a:r>
              <a:rPr lang="ru-RU" altLang="ru-RU" sz="3200" b="1" dirty="0" err="1" smtClean="0">
                <a:latin typeface="Times New Roman" panose="02020603050405020304" pitchFamily="18" charset="0"/>
                <a:cs typeface="Times New Roman" panose="02020603050405020304" pitchFamily="18" charset="0"/>
              </a:rPr>
              <a:t>of</a:t>
            </a:r>
            <a:r>
              <a:rPr lang="ru-RU" altLang="ru-RU" sz="3200" b="1" dirty="0" smtClean="0">
                <a:latin typeface="Times New Roman" panose="02020603050405020304" pitchFamily="18" charset="0"/>
                <a:cs typeface="Times New Roman" panose="02020603050405020304" pitchFamily="18" charset="0"/>
              </a:rPr>
              <a:t> </a:t>
            </a:r>
            <a:r>
              <a:rPr lang="ru-RU" altLang="ru-RU" sz="3200" b="1" dirty="0" err="1" smtClean="0">
                <a:latin typeface="Times New Roman" panose="02020603050405020304" pitchFamily="18" charset="0"/>
                <a:cs typeface="Times New Roman" panose="02020603050405020304" pitchFamily="18" charset="0"/>
              </a:rPr>
              <a:t>elderly</a:t>
            </a:r>
            <a:r>
              <a:rPr lang="ru-RU" altLang="ru-RU" sz="3200" b="1" dirty="0" smtClean="0">
                <a:latin typeface="Times New Roman" panose="02020603050405020304" pitchFamily="18" charset="0"/>
                <a:cs typeface="Times New Roman" panose="02020603050405020304" pitchFamily="18" charset="0"/>
              </a:rPr>
              <a:t> </a:t>
            </a:r>
            <a:r>
              <a:rPr lang="ru-RU" altLang="ru-RU" sz="3200" b="1" dirty="0" err="1" smtClean="0">
                <a:latin typeface="Times New Roman" panose="02020603050405020304" pitchFamily="18" charset="0"/>
                <a:cs typeface="Times New Roman" panose="02020603050405020304" pitchFamily="18" charset="0"/>
              </a:rPr>
              <a:t>patient</a:t>
            </a:r>
            <a:r>
              <a:rPr lang="ru-RU" altLang="ru-RU" sz="32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1259456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00722" y="245326"/>
            <a:ext cx="8066978" cy="6365023"/>
          </a:xfrm>
        </p:spPr>
        <p:txBody>
          <a:bodyPr>
            <a:normAutofit fontScale="70000" lnSpcReduction="20000"/>
          </a:bodyPr>
          <a:lstStyle/>
          <a:p>
            <a:pPr marL="0" indent="0">
              <a:lnSpc>
                <a:spcPct val="120000"/>
              </a:lnSpc>
              <a:spcBef>
                <a:spcPts val="0"/>
              </a:spcBef>
              <a:buFontTx/>
              <a:buNone/>
            </a:pPr>
            <a:r>
              <a:rPr lang="ru-RU" altLang="ru-RU" sz="3400" b="1" dirty="0" smtClean="0">
                <a:latin typeface="Times New Roman" pitchFamily="18" charset="0"/>
                <a:cs typeface="Times New Roman" pitchFamily="18" charset="0"/>
              </a:rPr>
              <a:t>INJURY PREVENTION. </a:t>
            </a:r>
            <a:r>
              <a:rPr lang="en-US" altLang="ru-RU" sz="3400" dirty="0" smtClean="0">
                <a:latin typeface="Times New Roman" pitchFamily="18" charset="0"/>
                <a:cs typeface="Times New Roman" pitchFamily="18" charset="0"/>
              </a:rPr>
              <a:t>Bruise and fracture bones are the most common injury in the elderly </a:t>
            </a:r>
            <a:r>
              <a:rPr lang="ru-RU" altLang="ru-RU" sz="3400" dirty="0" err="1" smtClean="0">
                <a:latin typeface="Times New Roman" pitchFamily="18" charset="0"/>
                <a:cs typeface="Times New Roman" pitchFamily="18" charset="0"/>
              </a:rPr>
              <a:t>patient</a:t>
            </a:r>
            <a:r>
              <a:rPr lang="en-US" altLang="ru-RU" sz="3400" dirty="0" smtClean="0">
                <a:latin typeface="Times New Roman" pitchFamily="18" charset="0"/>
                <a:cs typeface="Times New Roman" pitchFamily="18" charset="0"/>
              </a:rPr>
              <a:t>.</a:t>
            </a:r>
          </a:p>
          <a:p>
            <a:pPr marL="0" indent="0">
              <a:lnSpc>
                <a:spcPct val="120000"/>
              </a:lnSpc>
              <a:spcBef>
                <a:spcPts val="0"/>
              </a:spcBef>
              <a:buFontTx/>
              <a:buNone/>
            </a:pPr>
            <a:r>
              <a:rPr lang="en-US" altLang="ru-RU" sz="3400" dirty="0" smtClean="0">
                <a:latin typeface="Times New Roman" pitchFamily="18" charset="0"/>
                <a:cs typeface="Times New Roman" pitchFamily="18" charset="0"/>
              </a:rPr>
              <a:t>Bruise and fracture bones </a:t>
            </a:r>
            <a:r>
              <a:rPr lang="en-US" altLang="ru-RU" sz="3400" i="1" dirty="0" smtClean="0">
                <a:latin typeface="Times New Roman" pitchFamily="18" charset="0"/>
                <a:cs typeface="Times New Roman" pitchFamily="18" charset="0"/>
              </a:rPr>
              <a:t>(especially fracture of neck of femur)</a:t>
            </a:r>
            <a:r>
              <a:rPr lang="en-US" altLang="ru-RU" sz="3400" dirty="0" smtClean="0">
                <a:latin typeface="Times New Roman" pitchFamily="18" charset="0"/>
                <a:cs typeface="Times New Roman" pitchFamily="18" charset="0"/>
              </a:rPr>
              <a:t>  violate  movement of patients, inevitably lead to complications, such as pneumonia, pulmonary </a:t>
            </a:r>
            <a:r>
              <a:rPr lang="en-US" altLang="ru-RU" sz="3400" dirty="0" err="1" smtClean="0">
                <a:latin typeface="Times New Roman" pitchFamily="18" charset="0"/>
                <a:cs typeface="Times New Roman" pitchFamily="18" charset="0"/>
              </a:rPr>
              <a:t>thromboembolism</a:t>
            </a:r>
            <a:r>
              <a:rPr lang="en-US" altLang="ru-RU" sz="3400" dirty="0" smtClean="0">
                <a:latin typeface="Times New Roman" pitchFamily="18" charset="0"/>
                <a:cs typeface="Times New Roman" pitchFamily="18" charset="0"/>
              </a:rPr>
              <a:t>, lead to death</a:t>
            </a:r>
            <a:r>
              <a:rPr lang="ru-RU" altLang="ru-RU" sz="3400" dirty="0" smtClean="0">
                <a:latin typeface="Times New Roman" pitchFamily="18" charset="0"/>
                <a:cs typeface="Times New Roman" pitchFamily="18" charset="0"/>
              </a:rPr>
              <a:t>.</a:t>
            </a:r>
            <a:endParaRPr lang="en-US" altLang="ru-RU" sz="3400" dirty="0" smtClean="0">
              <a:latin typeface="Times New Roman" pitchFamily="18" charset="0"/>
              <a:cs typeface="Times New Roman" pitchFamily="18" charset="0"/>
            </a:endParaRPr>
          </a:p>
          <a:p>
            <a:pPr marL="514350" indent="-514350">
              <a:lnSpc>
                <a:spcPct val="120000"/>
              </a:lnSpc>
              <a:spcBef>
                <a:spcPts val="0"/>
              </a:spcBef>
              <a:buAutoNum type="arabicPeriod"/>
            </a:pPr>
            <a:endParaRPr lang="ru-RU" altLang="ru-RU" sz="3400" b="1" dirty="0" smtClean="0">
              <a:latin typeface="Times New Roman" pitchFamily="18" charset="0"/>
              <a:cs typeface="Times New Roman" pitchFamily="18" charset="0"/>
            </a:endParaRPr>
          </a:p>
          <a:p>
            <a:pPr marL="0" indent="0">
              <a:lnSpc>
                <a:spcPct val="120000"/>
              </a:lnSpc>
              <a:spcBef>
                <a:spcPts val="0"/>
              </a:spcBef>
              <a:buNone/>
              <a:defRPr/>
            </a:pPr>
            <a:r>
              <a:rPr lang="en-US" altLang="ru-RU" sz="3400" b="1" dirty="0" smtClean="0">
                <a:latin typeface="Times New Roman" pitchFamily="18" charset="0"/>
                <a:cs typeface="Times New Roman" pitchFamily="18" charset="0"/>
              </a:rPr>
              <a:t>Injury prevention</a:t>
            </a:r>
            <a:r>
              <a:rPr lang="ru-RU" altLang="ru-RU" sz="3400" b="1" dirty="0" smtClean="0">
                <a:latin typeface="Times New Roman" pitchFamily="18" charset="0"/>
                <a:cs typeface="Times New Roman" pitchFamily="18" charset="0"/>
              </a:rPr>
              <a:t>:</a:t>
            </a:r>
            <a:endParaRPr lang="ru-RU" altLang="ru-RU" sz="3400" b="1" dirty="0">
              <a:latin typeface="Times New Roman" pitchFamily="18" charset="0"/>
              <a:cs typeface="Times New Roman" pitchFamily="18" charset="0"/>
            </a:endParaRPr>
          </a:p>
          <a:p>
            <a:pPr marL="514350" indent="-514350">
              <a:lnSpc>
                <a:spcPct val="120000"/>
              </a:lnSpc>
              <a:spcBef>
                <a:spcPts val="0"/>
              </a:spcBef>
              <a:buAutoNum type="arabicPeriod"/>
            </a:pPr>
            <a:r>
              <a:rPr lang="en-US" altLang="ru-RU" sz="3400" dirty="0" smtClean="0">
                <a:latin typeface="Times New Roman" pitchFamily="18" charset="0"/>
                <a:cs typeface="Times New Roman" pitchFamily="18" charset="0"/>
              </a:rPr>
              <a:t>Use</a:t>
            </a:r>
            <a:r>
              <a:rPr lang="ru-RU" altLang="ru-RU"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of aids for movement if </a:t>
            </a:r>
            <a:r>
              <a:rPr lang="en-US" altLang="ru-RU" sz="3400" dirty="0" smtClean="0">
                <a:latin typeface="Times New Roman" pitchFamily="18" charset="0"/>
                <a:cs typeface="Times New Roman" pitchFamily="18" charset="0"/>
              </a:rPr>
              <a:t>patients has movement</a:t>
            </a:r>
            <a:r>
              <a:rPr lang="ru-RU" altLang="ru-RU" sz="3400" dirty="0" smtClean="0">
                <a:latin typeface="Times New Roman" pitchFamily="18" charset="0"/>
                <a:cs typeface="Times New Roman" pitchFamily="18" charset="0"/>
              </a:rPr>
              <a:t> </a:t>
            </a:r>
            <a:r>
              <a:rPr lang="en-US" altLang="ru-RU" sz="3400" dirty="0" smtClean="0">
                <a:latin typeface="Times New Roman" pitchFamily="18" charset="0"/>
                <a:cs typeface="Times New Roman" pitchFamily="18" charset="0"/>
              </a:rPr>
              <a:t>violation</a:t>
            </a:r>
            <a:r>
              <a:rPr lang="ru-RU" altLang="ru-RU"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a:t>
            </a:r>
            <a:r>
              <a:rPr lang="en-US" altLang="ru-RU" sz="3400" dirty="0" smtClean="0">
                <a:latin typeface="Times New Roman" pitchFamily="18" charset="0"/>
                <a:cs typeface="Times New Roman" pitchFamily="18" charset="0"/>
              </a:rPr>
              <a:t>cane, auxiliary means for movement- support for hands, wheelchair</a:t>
            </a:r>
            <a:r>
              <a:rPr lang="ru-RU" altLang="ru-RU" sz="3400" dirty="0" smtClean="0">
                <a:latin typeface="Times New Roman" pitchFamily="18" charset="0"/>
                <a:cs typeface="Times New Roman" pitchFamily="18" charset="0"/>
              </a:rPr>
              <a:t>).</a:t>
            </a:r>
          </a:p>
          <a:p>
            <a:pPr marL="514350" indent="-514350">
              <a:lnSpc>
                <a:spcPct val="120000"/>
              </a:lnSpc>
              <a:spcBef>
                <a:spcPts val="0"/>
              </a:spcBef>
              <a:buAutoNum type="arabicPeriod"/>
            </a:pPr>
            <a:r>
              <a:rPr lang="en-US" altLang="ru-RU" sz="3400" dirty="0" smtClean="0">
                <a:latin typeface="Times New Roman" pitchFamily="18" charset="0"/>
                <a:cs typeface="Times New Roman" pitchFamily="18" charset="0"/>
              </a:rPr>
              <a:t>Do not clutter the room with furniture</a:t>
            </a:r>
            <a:r>
              <a:rPr lang="ru-RU" altLang="ru-RU" sz="3400" dirty="0" smtClean="0">
                <a:latin typeface="Times New Roman" pitchFamily="18" charset="0"/>
                <a:cs typeface="Times New Roman" pitchFamily="18" charset="0"/>
              </a:rPr>
              <a:t>.</a:t>
            </a:r>
            <a:r>
              <a:rPr lang="en-US" altLang="ru-RU" sz="3400" dirty="0" smtClean="0">
                <a:latin typeface="Times New Roman" pitchFamily="18" charset="0"/>
                <a:cs typeface="Times New Roman" pitchFamily="18" charset="0"/>
              </a:rPr>
              <a:t> </a:t>
            </a:r>
          </a:p>
          <a:p>
            <a:pPr marL="514350" indent="-514350">
              <a:lnSpc>
                <a:spcPct val="120000"/>
              </a:lnSpc>
              <a:spcBef>
                <a:spcPts val="0"/>
              </a:spcBef>
              <a:buAutoNum type="arabicPeriod"/>
            </a:pPr>
            <a:r>
              <a:rPr lang="en-US" altLang="ru-RU" sz="3400" dirty="0" smtClean="0">
                <a:latin typeface="Times New Roman" pitchFamily="18" charset="0"/>
                <a:cs typeface="Times New Roman" pitchFamily="18" charset="0"/>
              </a:rPr>
              <a:t>Illumination in the night time should have in the corridors and wards.</a:t>
            </a:r>
          </a:p>
          <a:p>
            <a:pPr marL="514350" indent="-514350">
              <a:lnSpc>
                <a:spcPct val="120000"/>
              </a:lnSpc>
              <a:spcBef>
                <a:spcPts val="0"/>
              </a:spcBef>
              <a:buAutoNum type="arabicPeriod"/>
            </a:pPr>
            <a:r>
              <a:rPr lang="en-US" altLang="ru-RU" sz="3400" dirty="0" smtClean="0">
                <a:latin typeface="Times New Roman" pitchFamily="18" charset="0"/>
                <a:cs typeface="Times New Roman" pitchFamily="18" charset="0"/>
              </a:rPr>
              <a:t>F</a:t>
            </a:r>
            <a:r>
              <a:rPr lang="ru-RU" altLang="ru-RU" sz="3400" dirty="0" err="1" smtClean="0">
                <a:latin typeface="Times New Roman" pitchFamily="18" charset="0"/>
                <a:cs typeface="Times New Roman" pitchFamily="18" charset="0"/>
              </a:rPr>
              <a:t>loor</a:t>
            </a:r>
            <a:r>
              <a:rPr lang="en-US"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must</a:t>
            </a:r>
            <a:r>
              <a:rPr lang="ru-RU" altLang="ru-RU" sz="3400" dirty="0" smtClean="0">
                <a:latin typeface="Times New Roman" pitchFamily="18" charset="0"/>
                <a:cs typeface="Times New Roman" pitchFamily="18" charset="0"/>
              </a:rPr>
              <a:t> </a:t>
            </a:r>
            <a:r>
              <a:rPr lang="ru-RU" altLang="ru-RU" sz="3400" dirty="0" err="1">
                <a:latin typeface="Times New Roman" pitchFamily="18" charset="0"/>
                <a:cs typeface="Times New Roman" pitchFamily="18" charset="0"/>
              </a:rPr>
              <a:t>be</a:t>
            </a:r>
            <a:r>
              <a:rPr lang="ru-RU" altLang="ru-RU" sz="3400" dirty="0">
                <a:latin typeface="Times New Roman" pitchFamily="18" charset="0"/>
                <a:cs typeface="Times New Roman" pitchFamily="18" charset="0"/>
              </a:rPr>
              <a:t> </a:t>
            </a:r>
            <a:r>
              <a:rPr lang="ru-RU" altLang="ru-RU" sz="3400" dirty="0" err="1">
                <a:latin typeface="Times New Roman" pitchFamily="18" charset="0"/>
                <a:cs typeface="Times New Roman" pitchFamily="18" charset="0"/>
              </a:rPr>
              <a:t>dry</a:t>
            </a:r>
            <a:r>
              <a:rPr lang="ru-RU" altLang="ru-RU" sz="3400" dirty="0">
                <a:latin typeface="Times New Roman" pitchFamily="18" charset="0"/>
                <a:cs typeface="Times New Roman" pitchFamily="18" charset="0"/>
              </a:rPr>
              <a:t> (</a:t>
            </a:r>
            <a:r>
              <a:rPr lang="ru-RU" altLang="ru-RU" sz="3400" dirty="0" err="1">
                <a:latin typeface="Times New Roman" pitchFamily="18" charset="0"/>
                <a:cs typeface="Times New Roman" pitchFamily="18" charset="0"/>
              </a:rPr>
              <a:t>puddles</a:t>
            </a:r>
            <a:r>
              <a:rPr lang="ru-RU" altLang="ru-RU" sz="3400" dirty="0">
                <a:latin typeface="Times New Roman" pitchFamily="18" charset="0"/>
                <a:cs typeface="Times New Roman" pitchFamily="18" charset="0"/>
              </a:rPr>
              <a:t> </a:t>
            </a:r>
            <a:r>
              <a:rPr lang="en-US" altLang="ru-RU" sz="3400" dirty="0">
                <a:latin typeface="Times New Roman" pitchFamily="18" charset="0"/>
                <a:cs typeface="Times New Roman" pitchFamily="18" charset="0"/>
              </a:rPr>
              <a:t>wiped </a:t>
            </a:r>
            <a:r>
              <a:rPr lang="ru-RU" altLang="ru-RU" sz="3400" dirty="0" err="1">
                <a:latin typeface="Times New Roman" pitchFamily="18" charset="0"/>
                <a:cs typeface="Times New Roman" pitchFamily="18" charset="0"/>
              </a:rPr>
              <a:t>immediately</a:t>
            </a:r>
            <a:r>
              <a:rPr lang="ru-RU" altLang="ru-RU" sz="3400" dirty="0" smtClean="0">
                <a:latin typeface="Times New Roman" pitchFamily="18" charset="0"/>
                <a:cs typeface="Times New Roman" pitchFamily="18" charset="0"/>
              </a:rPr>
              <a:t>)</a:t>
            </a:r>
            <a:r>
              <a:rPr lang="en-US" altLang="ru-RU" sz="3400" dirty="0" smtClean="0">
                <a:latin typeface="Times New Roman" pitchFamily="18" charset="0"/>
                <a:cs typeface="Times New Roman" pitchFamily="18" charset="0"/>
              </a:rPr>
              <a:t>.</a:t>
            </a:r>
          </a:p>
          <a:p>
            <a:pPr marL="514350" indent="-514350">
              <a:lnSpc>
                <a:spcPct val="120000"/>
              </a:lnSpc>
              <a:spcBef>
                <a:spcPts val="0"/>
              </a:spcBef>
              <a:buAutoNum type="arabicPeriod"/>
            </a:pPr>
            <a:r>
              <a:rPr lang="en-US" altLang="ru-RU" sz="3400" dirty="0" smtClean="0">
                <a:latin typeface="Times New Roman" pitchFamily="18" charset="0"/>
                <a:cs typeface="Times New Roman" pitchFamily="18" charset="0"/>
              </a:rPr>
              <a:t>A</a:t>
            </a:r>
            <a:r>
              <a:rPr lang="ru-RU" altLang="ru-RU" sz="3400" dirty="0" err="1" smtClean="0">
                <a:latin typeface="Times New Roman" pitchFamily="18" charset="0"/>
                <a:cs typeface="Times New Roman" pitchFamily="18" charset="0"/>
              </a:rPr>
              <a:t>ssistance</a:t>
            </a:r>
            <a:r>
              <a:rPr lang="en-US" altLang="ru-RU" sz="3400" dirty="0" smtClean="0">
                <a:latin typeface="Times New Roman" pitchFamily="18" charset="0"/>
                <a:cs typeface="Times New Roman" pitchFamily="18" charset="0"/>
              </a:rPr>
              <a:t>  to patients at</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the</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bathroom</a:t>
            </a:r>
            <a:r>
              <a:rPr lang="en-US" altLang="ru-RU" sz="3400" dirty="0" smtClean="0">
                <a:latin typeface="Times New Roman" pitchFamily="18" charset="0"/>
                <a:cs typeface="Times New Roman" pitchFamily="18" charset="0"/>
              </a:rPr>
              <a:t>.</a:t>
            </a:r>
            <a:r>
              <a:rPr lang="ru-RU" altLang="ru-RU" sz="3400" dirty="0" smtClean="0">
                <a:latin typeface="Times New Roman" pitchFamily="18" charset="0"/>
                <a:cs typeface="Times New Roman" pitchFamily="18" charset="0"/>
              </a:rPr>
              <a:t> </a:t>
            </a:r>
            <a:r>
              <a:rPr lang="en-US" altLang="ru-RU" sz="3400" dirty="0" smtClean="0">
                <a:latin typeface="Times New Roman" pitchFamily="18" charset="0"/>
                <a:cs typeface="Times New Roman" pitchFamily="18" charset="0"/>
              </a:rPr>
              <a:t>A nurse is present and helps while bathing</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to</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maintain</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the</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patient</a:t>
            </a:r>
            <a:r>
              <a:rPr lang="en-US" altLang="ru-RU" sz="3400" dirty="0" smtClean="0">
                <a:latin typeface="Times New Roman" pitchFamily="18" charset="0"/>
                <a:cs typeface="Times New Roman" pitchFamily="18" charset="0"/>
              </a:rPr>
              <a:t> while getting</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in</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and</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out</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of</a:t>
            </a:r>
            <a:r>
              <a:rPr lang="ru-RU" altLang="ru-RU" sz="3400" dirty="0" smtClean="0">
                <a:latin typeface="Times New Roman" pitchFamily="18" charset="0"/>
                <a:cs typeface="Times New Roman" pitchFamily="18" charset="0"/>
              </a:rPr>
              <a:t> </a:t>
            </a:r>
            <a:r>
              <a:rPr lang="ru-RU" altLang="ru-RU" sz="3400" dirty="0" err="1" smtClean="0">
                <a:latin typeface="Times New Roman" pitchFamily="18" charset="0"/>
                <a:cs typeface="Times New Roman" pitchFamily="18" charset="0"/>
              </a:rPr>
              <a:t>bath</a:t>
            </a:r>
            <a:r>
              <a:rPr lang="en-US" altLang="ru-RU" sz="3400" dirty="0" smtClean="0">
                <a:latin typeface="Times New Roman" pitchFamily="18" charset="0"/>
                <a:cs typeface="Times New Roman" pitchFamily="18" charset="0"/>
              </a:rPr>
              <a:t>.</a:t>
            </a:r>
            <a:r>
              <a:rPr lang="ru-RU" altLang="ru-RU" sz="3400" dirty="0" smtClean="0">
                <a:latin typeface="Times New Roman" pitchFamily="18" charset="0"/>
                <a:cs typeface="Times New Roman" pitchFamily="18" charset="0"/>
              </a:rPr>
              <a:t> </a:t>
            </a:r>
            <a:endParaRPr lang="en-US" altLang="ru-RU" sz="3400" dirty="0" smtClean="0">
              <a:latin typeface="Times New Roman" pitchFamily="18" charset="0"/>
              <a:cs typeface="Times New Roman" pitchFamily="18" charset="0"/>
            </a:endParaRPr>
          </a:p>
          <a:p>
            <a:endParaRPr lang="ru-RU" dirty="0" smtClean="0"/>
          </a:p>
          <a:p>
            <a:pPr marL="0" indent="0">
              <a:buFontTx/>
              <a:buNone/>
            </a:pPr>
            <a:endParaRPr lang="en-US" altLang="ru-RU" dirty="0" smtClean="0">
              <a:latin typeface="Times New Roman" panose="02020603050405020304" pitchFamily="18" charset="0"/>
              <a:cs typeface="Times New Roman" panose="02020603050405020304" pitchFamily="18" charset="0"/>
            </a:endParaRPr>
          </a:p>
          <a:p>
            <a:pPr marL="514350" indent="-514350">
              <a:buAutoNum type="arabicPeriod"/>
            </a:pPr>
            <a:endParaRPr lang="ru-RU" dirty="0"/>
          </a:p>
        </p:txBody>
      </p:sp>
      <p:sp>
        <p:nvSpPr>
          <p:cNvPr id="4" name="Объект 3"/>
          <p:cNvSpPr>
            <a:spLocks noGrp="1"/>
          </p:cNvSpPr>
          <p:nvPr>
            <p:ph sz="half" idx="2"/>
          </p:nvPr>
        </p:nvSpPr>
        <p:spPr>
          <a:xfrm>
            <a:off x="6172200" y="245327"/>
            <a:ext cx="5181600" cy="5931636"/>
          </a:xfrm>
        </p:spPr>
        <p:txBody>
          <a:bodyPr>
            <a:normAutofit fontScale="70000" lnSpcReduction="20000"/>
          </a:bodyPr>
          <a:lstStyle/>
          <a:p>
            <a:pPr marL="0" indent="0">
              <a:buNone/>
            </a:pPr>
            <a:r>
              <a:rPr lang="en-US" altLang="ru-RU" dirty="0" smtClean="0"/>
              <a:t> </a:t>
            </a:r>
            <a:endParaRPr lang="ru-RU" altLang="ru-RU" dirty="0"/>
          </a:p>
          <a:p>
            <a:endParaRPr lang="ru-RU" altLang="ru-RU" dirty="0"/>
          </a:p>
          <a:p>
            <a:endParaRPr lang="ru-RU" dirty="0"/>
          </a:p>
          <a:p>
            <a:endParaRPr lang="ru-RU" dirty="0"/>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8172450" y="0"/>
            <a:ext cx="1584867" cy="2163336"/>
          </a:xfrm>
          <a:prstGeom prst="rect">
            <a:avLst/>
          </a:prstGeom>
          <a:noFill/>
        </p:spPr>
      </p:pic>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9930161" y="0"/>
            <a:ext cx="2261839" cy="2530611"/>
          </a:xfrm>
          <a:prstGeom prst="rect">
            <a:avLst/>
          </a:prstGeom>
          <a:noFill/>
        </p:spPr>
      </p:pic>
      <p:pic>
        <p:nvPicPr>
          <p:cNvPr id="7"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a:xfrm>
            <a:off x="8153400" y="2336413"/>
            <a:ext cx="4038600" cy="2805113"/>
          </a:xfrm>
          <a:prstGeom prst="rect">
            <a:avLst/>
          </a:prstGeom>
          <a:noFill/>
        </p:spPr>
      </p:pic>
      <p:pic>
        <p:nvPicPr>
          <p:cNvPr id="8" name="Picture 8" descr="C:\Users\User\Desktop\10410d01.jpg"/>
          <p:cNvPicPr>
            <a:picLocks noChangeAspect="1" noChangeArrowheads="1"/>
          </p:cNvPicPr>
          <p:nvPr/>
        </p:nvPicPr>
        <p:blipFill>
          <a:blip r:embed="rId5"/>
          <a:srcRect/>
          <a:stretch>
            <a:fillRect/>
          </a:stretch>
        </p:blipFill>
        <p:spPr bwMode="auto">
          <a:xfrm>
            <a:off x="9334500" y="5010150"/>
            <a:ext cx="2857500" cy="1847850"/>
          </a:xfrm>
          <a:prstGeom prst="rect">
            <a:avLst/>
          </a:prstGeom>
          <a:noFill/>
          <a:ln w="9525">
            <a:noFill/>
            <a:miter lim="800000"/>
            <a:headEnd/>
            <a:tailEnd/>
          </a:ln>
        </p:spPr>
      </p:pic>
    </p:spTree>
    <p:extLst>
      <p:ext uri="{BB962C8B-B14F-4D97-AF65-F5344CB8AC3E}">
        <p14:creationId xmlns="" xmlns:p14="http://schemas.microsoft.com/office/powerpoint/2010/main" val="31239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47650" y="365125"/>
            <a:ext cx="11106150" cy="1325563"/>
          </a:xfrm>
        </p:spPr>
        <p:txBody>
          <a:bodyPr>
            <a:normAutofit/>
          </a:bodyPr>
          <a:lstStyle/>
          <a:p>
            <a:r>
              <a:rPr lang="en-US" altLang="ru-RU" sz="3200" b="1" dirty="0" smtClean="0">
                <a:latin typeface="Times New Roman" panose="02020603050405020304" pitchFamily="18" charset="0"/>
                <a:cs typeface="Times New Roman" panose="02020603050405020304" pitchFamily="18" charset="0"/>
              </a:rPr>
              <a:t>CONTROL</a:t>
            </a:r>
            <a:r>
              <a:rPr lang="ru-RU" altLang="ru-RU" sz="3200" b="1" dirty="0" smtClean="0">
                <a:latin typeface="Times New Roman" panose="02020603050405020304" pitchFamily="18" charset="0"/>
                <a:cs typeface="Times New Roman" panose="02020603050405020304" pitchFamily="18" charset="0"/>
              </a:rPr>
              <a:t> </a:t>
            </a:r>
            <a:r>
              <a:rPr lang="en-US" altLang="ru-RU" sz="3200" b="1" dirty="0" smtClean="0">
                <a:latin typeface="Times New Roman" panose="02020603050405020304" pitchFamily="18" charset="0"/>
                <a:cs typeface="Times New Roman" panose="02020603050405020304" pitchFamily="18" charset="0"/>
              </a:rPr>
              <a:t>PHARMACOTHERAPY</a:t>
            </a:r>
            <a:r>
              <a:rPr lang="ru-RU" altLang="ru-RU" sz="3200" b="1" dirty="0" smtClean="0">
                <a:latin typeface="Times New Roman" panose="02020603050405020304" pitchFamily="18" charset="0"/>
                <a:cs typeface="Times New Roman" panose="02020603050405020304" pitchFamily="18" charset="0"/>
              </a:rPr>
              <a:t>:</a:t>
            </a:r>
            <a:r>
              <a:rPr lang="en-US" altLang="ru-RU" b="1" dirty="0" smtClean="0">
                <a:latin typeface="Times New Roman" panose="02020603050405020304" pitchFamily="18" charset="0"/>
                <a:cs typeface="Times New Roman" panose="02020603050405020304" pitchFamily="18" charset="0"/>
              </a:rPr>
              <a:t/>
            </a:r>
            <a:br>
              <a:rPr lang="en-US" altLang="ru-RU" b="1"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1"/>
          </p:nvPr>
        </p:nvSpPr>
        <p:spPr>
          <a:xfrm>
            <a:off x="247650" y="1200150"/>
            <a:ext cx="7886700" cy="4976813"/>
          </a:xfrm>
        </p:spPr>
        <p:txBody>
          <a:bodyPr>
            <a:normAutofit/>
          </a:bodyPr>
          <a:lstStyle/>
          <a:p>
            <a:pPr>
              <a:defRPr/>
            </a:pPr>
            <a:r>
              <a:rPr lang="en-US" dirty="0" smtClean="0">
                <a:latin typeface="Times New Roman" pitchFamily="18" charset="0"/>
                <a:cs typeface="Times New Roman" pitchFamily="18" charset="0"/>
              </a:rPr>
              <a:t>Dosage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of</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medication</a:t>
            </a:r>
            <a:endParaRPr lang="ru-RU"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Frequency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of intake drugs</a:t>
            </a:r>
            <a:endParaRPr lang="ru-RU" dirty="0" smtClean="0">
              <a:latin typeface="Times New Roman" pitchFamily="18" charset="0"/>
              <a:cs typeface="Times New Roman" pitchFamily="18" charset="0"/>
            </a:endParaRPr>
          </a:p>
          <a:p>
            <a:pPr>
              <a:defRPr/>
            </a:pPr>
            <a:r>
              <a:rPr lang="en-US" altLang="ru-RU" dirty="0" smtClean="0">
                <a:latin typeface="Times New Roman" panose="02020603050405020304" pitchFamily="18" charset="0"/>
                <a:cs typeface="Times New Roman" panose="02020603050405020304" pitchFamily="18" charset="0"/>
              </a:rPr>
              <a:t>Regular intake of medicinal preparation</a:t>
            </a:r>
            <a:endParaRPr lang="ru-RU"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Features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pharmacokinetics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some drugs are taken before a meal, the other drugs after eating</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Optimal</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combination drugs with food</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other drugs </a:t>
            </a:r>
          </a:p>
          <a:p>
            <a:pPr>
              <a:buNone/>
            </a:pP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nurse should monitor</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these moments</a:t>
            </a:r>
            <a:r>
              <a:rPr lang="ru-RU" dirty="0" smtClean="0">
                <a:latin typeface="Times New Roman" pitchFamily="18" charset="0"/>
                <a:cs typeface="Times New Roman" pitchFamily="18" charset="0"/>
              </a:rPr>
              <a:t>.</a:t>
            </a:r>
          </a:p>
          <a:p>
            <a:endParaRPr lang="ru-RU" dirty="0"/>
          </a:p>
        </p:txBody>
      </p:sp>
      <p:pic>
        <p:nvPicPr>
          <p:cNvPr id="1026" name="Picture 2" descr="http://1parazit.ru/images/vremya-deistviya-tabletok.jpg"/>
          <p:cNvPicPr>
            <a:picLocks noChangeAspect="1" noChangeArrowheads="1"/>
          </p:cNvPicPr>
          <p:nvPr/>
        </p:nvPicPr>
        <p:blipFill>
          <a:blip r:embed="rId2"/>
          <a:srcRect/>
          <a:stretch>
            <a:fillRect/>
          </a:stretch>
        </p:blipFill>
        <p:spPr bwMode="auto">
          <a:xfrm>
            <a:off x="8763000" y="228600"/>
            <a:ext cx="3200400" cy="2484438"/>
          </a:xfrm>
          <a:prstGeom prst="rect">
            <a:avLst/>
          </a:prstGeom>
          <a:noFill/>
        </p:spPr>
      </p:pic>
      <p:pic>
        <p:nvPicPr>
          <p:cNvPr id="1028" name="Picture 4" descr="https://www.cekpremi.com/blog/wp-content/uploads/2014/10/141217-seniorprescriptions-stock.jpg"/>
          <p:cNvPicPr>
            <a:picLocks noChangeAspect="1" noChangeArrowheads="1"/>
          </p:cNvPicPr>
          <p:nvPr/>
        </p:nvPicPr>
        <p:blipFill>
          <a:blip r:embed="rId3"/>
          <a:srcRect/>
          <a:stretch>
            <a:fillRect/>
          </a:stretch>
        </p:blipFill>
        <p:spPr bwMode="auto">
          <a:xfrm>
            <a:off x="8820150" y="3028950"/>
            <a:ext cx="3127374" cy="2514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650" y="1"/>
            <a:ext cx="11106150" cy="2069431"/>
          </a:xfrm>
        </p:spPr>
        <p:txBody>
          <a:bodyPr>
            <a:normAutofit/>
          </a:bodyPr>
          <a:lstStyle/>
          <a:p>
            <a:r>
              <a:rPr lang="en-US" altLang="ru-RU" sz="4000" b="1" dirty="0" smtClean="0">
                <a:latin typeface="Times New Roman" panose="02020603050405020304" pitchFamily="18" charset="0"/>
                <a:cs typeface="Times New Roman" panose="02020603050405020304" pitchFamily="18" charset="0"/>
              </a:rPr>
              <a:t>DIET NUTRITION</a:t>
            </a:r>
            <a:br>
              <a:rPr lang="en-US" altLang="ru-RU" sz="4000" b="1" dirty="0" smtClean="0">
                <a:latin typeface="Times New Roman" panose="02020603050405020304" pitchFamily="18" charset="0"/>
                <a:cs typeface="Times New Roman" panose="02020603050405020304" pitchFamily="18" charset="0"/>
              </a:rPr>
            </a:br>
            <a:r>
              <a:rPr lang="en-US" sz="4000" u="sng" dirty="0" smtClean="0">
                <a:latin typeface="Times New Roman" pitchFamily="18" charset="0"/>
                <a:cs typeface="Times New Roman" pitchFamily="18" charset="0"/>
              </a:rPr>
              <a:t>Characteristic of diet</a:t>
            </a:r>
            <a:r>
              <a:rPr lang="ru-RU" sz="4000" u="sng" dirty="0" smtClean="0">
                <a:latin typeface="Times New Roman" pitchFamily="18" charset="0"/>
                <a:cs typeface="Times New Roman" pitchFamily="18" charset="0"/>
              </a:rPr>
              <a:t> </a:t>
            </a:r>
            <a:r>
              <a:rPr lang="en-US" sz="4000" u="sng" dirty="0" smtClean="0">
                <a:latin typeface="Times New Roman" pitchFamily="18" charset="0"/>
                <a:cs typeface="Times New Roman" pitchFamily="18" charset="0"/>
              </a:rPr>
              <a:t>for elderly patient</a:t>
            </a:r>
            <a:r>
              <a:rPr lang="ru-RU" sz="4000" u="sng" dirty="0" smtClean="0">
                <a:latin typeface="Times New Roman" pitchFamily="18" charset="0"/>
                <a:cs typeface="Times New Roman" pitchFamily="18" charset="0"/>
              </a:rPr>
              <a:t>:</a:t>
            </a:r>
            <a:br>
              <a:rPr lang="ru-RU" sz="4000" u="sng" dirty="0" smtClean="0">
                <a:latin typeface="Times New Roman" pitchFamily="18" charset="0"/>
                <a:cs typeface="Times New Roman" pitchFamily="18" charset="0"/>
              </a:rPr>
            </a:br>
            <a:endParaRPr lang="ru-RU" sz="4000" dirty="0"/>
          </a:p>
        </p:txBody>
      </p:sp>
      <p:sp>
        <p:nvSpPr>
          <p:cNvPr id="3" name="Содержимое 2"/>
          <p:cNvSpPr>
            <a:spLocks noGrp="1"/>
          </p:cNvSpPr>
          <p:nvPr>
            <p:ph idx="1"/>
          </p:nvPr>
        </p:nvSpPr>
        <p:spPr>
          <a:xfrm>
            <a:off x="228600" y="2117558"/>
            <a:ext cx="11125200" cy="4059405"/>
          </a:xfrm>
        </p:spPr>
        <p:txBody>
          <a:bodyPr/>
          <a:lstStyle/>
          <a:p>
            <a:pPr>
              <a:defRPr/>
            </a:pPr>
            <a:r>
              <a:rPr lang="en-US" dirty="0" smtClean="0">
                <a:latin typeface="Times New Roman" pitchFamily="18" charset="0"/>
                <a:cs typeface="Times New Roman" pitchFamily="18" charset="0"/>
              </a:rPr>
              <a:t>low content of calories </a:t>
            </a:r>
          </a:p>
          <a:p>
            <a:pPr>
              <a:defRPr/>
            </a:pPr>
            <a:r>
              <a:rPr lang="en-US" dirty="0" smtClean="0">
                <a:latin typeface="Times New Roman" pitchFamily="18" charset="0"/>
                <a:cs typeface="Times New Roman" pitchFamily="18" charset="0"/>
              </a:rPr>
              <a:t>reduced fat</a:t>
            </a:r>
            <a:endParaRPr lang="ru-RU"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a small volume of food</a:t>
            </a:r>
          </a:p>
          <a:p>
            <a:pPr>
              <a:defRPr/>
            </a:pPr>
            <a:r>
              <a:rPr lang="en-US" dirty="0" smtClean="0">
                <a:latin typeface="Times New Roman" pitchFamily="18" charset="0"/>
                <a:cs typeface="Times New Roman" pitchFamily="18" charset="0"/>
              </a:rPr>
              <a:t>nutrition should be divided (4 - 5 times a day), </a:t>
            </a:r>
          </a:p>
          <a:p>
            <a:pPr>
              <a:defRPr/>
            </a:pPr>
            <a:r>
              <a:rPr lang="en-US" dirty="0" smtClean="0">
                <a:latin typeface="Times New Roman" pitchFamily="18" charset="0"/>
                <a:cs typeface="Times New Roman" pitchFamily="18" charset="0"/>
              </a:rPr>
              <a:t>high content of fruit and vegetables.</a:t>
            </a:r>
          </a:p>
        </p:txBody>
      </p:sp>
      <p:pic>
        <p:nvPicPr>
          <p:cNvPr id="41986" name="Picture 2" descr="http://www.unapersona.ru/upload/iblock/113/1.jpg"/>
          <p:cNvPicPr>
            <a:picLocks noChangeAspect="1" noChangeArrowheads="1"/>
          </p:cNvPicPr>
          <p:nvPr/>
        </p:nvPicPr>
        <p:blipFill>
          <a:blip r:embed="rId2"/>
          <a:srcRect/>
          <a:stretch>
            <a:fillRect/>
          </a:stretch>
        </p:blipFill>
        <p:spPr bwMode="auto">
          <a:xfrm>
            <a:off x="8362950" y="4191000"/>
            <a:ext cx="3524250" cy="23241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65125"/>
            <a:ext cx="11125200" cy="2065254"/>
          </a:xfrm>
        </p:spPr>
        <p:txBody>
          <a:bodyPr>
            <a:normAutofit/>
          </a:bodyPr>
          <a:lstStyle/>
          <a:p>
            <a:r>
              <a:rPr lang="en-US" altLang="ru-RU" sz="3200" b="1" dirty="0" smtClean="0">
                <a:latin typeface="Times New Roman" panose="02020603050405020304" pitchFamily="18" charset="0"/>
                <a:cs typeface="Times New Roman" panose="02020603050405020304" pitchFamily="18" charset="0"/>
              </a:rPr>
              <a:t>PREVENTION OF CHRONIC CONSTIPATION</a:t>
            </a:r>
            <a:br>
              <a:rPr lang="en-US" altLang="ru-RU" sz="3200" b="1" dirty="0" smtClean="0">
                <a:latin typeface="Times New Roman" panose="02020603050405020304" pitchFamily="18" charset="0"/>
                <a:cs typeface="Times New Roman" panose="02020603050405020304" pitchFamily="18" charset="0"/>
              </a:rPr>
            </a:br>
            <a:r>
              <a:rPr lang="en-US" sz="3200" dirty="0" smtClean="0">
                <a:latin typeface="Times New Roman" pitchFamily="18" charset="0"/>
                <a:cs typeface="Times New Roman" pitchFamily="18" charset="0"/>
              </a:rPr>
              <a:t>The nurse should provide</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monitor</a:t>
            </a:r>
            <a:r>
              <a:rPr lang="ru-RU" sz="3200" dirty="0" smtClean="0">
                <a:latin typeface="Times New Roman" pitchFamily="18" charset="0"/>
                <a:cs typeface="Times New Roman" pitchFamily="18" charset="0"/>
              </a:rPr>
              <a:t>):</a:t>
            </a:r>
            <a:br>
              <a:rPr lang="ru-RU" sz="3200" dirty="0" smtClean="0">
                <a:latin typeface="Times New Roman" pitchFamily="18" charset="0"/>
                <a:cs typeface="Times New Roman" pitchFamily="18" charset="0"/>
              </a:rPr>
            </a:br>
            <a:r>
              <a:rPr lang="en-US" altLang="ru-RU" sz="3200" b="1" dirty="0" smtClean="0">
                <a:latin typeface="Times New Roman" panose="02020603050405020304" pitchFamily="18" charset="0"/>
                <a:cs typeface="Times New Roman" panose="02020603050405020304" pitchFamily="18" charset="0"/>
              </a:rPr>
              <a:t/>
            </a:r>
            <a:br>
              <a:rPr lang="en-US" altLang="ru-RU" sz="3200" b="1" dirty="0" smtClean="0">
                <a:latin typeface="Times New Roman" panose="02020603050405020304" pitchFamily="18" charset="0"/>
                <a:cs typeface="Times New Roman" panose="02020603050405020304" pitchFamily="18" charset="0"/>
              </a:rPr>
            </a:br>
            <a:endParaRPr lang="ru-RU" sz="3200" dirty="0"/>
          </a:p>
        </p:txBody>
      </p:sp>
      <p:sp>
        <p:nvSpPr>
          <p:cNvPr id="3" name="Содержимое 2"/>
          <p:cNvSpPr>
            <a:spLocks noGrp="1"/>
          </p:cNvSpPr>
          <p:nvPr>
            <p:ph idx="1"/>
          </p:nvPr>
        </p:nvSpPr>
        <p:spPr>
          <a:xfrm>
            <a:off x="323850" y="1900989"/>
            <a:ext cx="11029950" cy="4275974"/>
          </a:xfrm>
        </p:spPr>
        <p:txBody>
          <a:bodyPr/>
          <a:lstStyle/>
          <a:p>
            <a:pPr>
              <a:defRPr/>
            </a:pPr>
            <a:r>
              <a:rPr lang="en-US" dirty="0" smtClean="0">
                <a:latin typeface="Times New Roman" pitchFamily="18" charset="0"/>
                <a:cs typeface="Times New Roman" pitchFamily="18" charset="0"/>
              </a:rPr>
              <a:t>regulation of defecation by diet</a:t>
            </a:r>
            <a:endParaRPr lang="ru-RU"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regular intake of</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purgative preparation</a:t>
            </a:r>
            <a:endParaRPr lang="ru-RU"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cleansing enema or oily enema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for chronic constipation</a:t>
            </a:r>
            <a:r>
              <a:rPr lang="ru-RU" dirty="0" smtClean="0">
                <a:latin typeface="Times New Roman" pitchFamily="18" charset="0"/>
                <a:cs typeface="Times New Roman" pitchFamily="18" charset="0"/>
              </a:rPr>
              <a:t>)</a:t>
            </a:r>
          </a:p>
          <a:p>
            <a:endParaRPr lang="ru-RU" dirty="0"/>
          </a:p>
        </p:txBody>
      </p:sp>
      <p:pic>
        <p:nvPicPr>
          <p:cNvPr id="40962" name="Picture 2" descr="https://im0-tub-ru.yandex.net/i?id=c1cadc5d00bc54c7654eb74b68ae854f&amp;n=33&amp;h=200&amp;w=240"/>
          <p:cNvPicPr>
            <a:picLocks noChangeAspect="1" noChangeArrowheads="1"/>
          </p:cNvPicPr>
          <p:nvPr/>
        </p:nvPicPr>
        <p:blipFill>
          <a:blip r:embed="rId2"/>
          <a:srcRect/>
          <a:stretch>
            <a:fillRect/>
          </a:stretch>
        </p:blipFill>
        <p:spPr bwMode="auto">
          <a:xfrm>
            <a:off x="4308475" y="4152900"/>
            <a:ext cx="2286000" cy="1905000"/>
          </a:xfrm>
          <a:prstGeom prst="rect">
            <a:avLst/>
          </a:prstGeom>
          <a:noFill/>
        </p:spPr>
      </p:pic>
      <p:pic>
        <p:nvPicPr>
          <p:cNvPr id="40964" name="Picture 4" descr="http://babyben.ru/images/babyben/2016/05/htmlconvd-x2_i1g_html_18186a4c.jpg"/>
          <p:cNvPicPr>
            <a:picLocks noChangeAspect="1" noChangeArrowheads="1"/>
          </p:cNvPicPr>
          <p:nvPr/>
        </p:nvPicPr>
        <p:blipFill>
          <a:blip r:embed="rId3"/>
          <a:srcRect/>
          <a:stretch>
            <a:fillRect/>
          </a:stretch>
        </p:blipFill>
        <p:spPr bwMode="auto">
          <a:xfrm>
            <a:off x="7772400" y="3752850"/>
            <a:ext cx="4152900" cy="28765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250" y="365125"/>
            <a:ext cx="10877550" cy="1325563"/>
          </a:xfrm>
        </p:spPr>
        <p:txBody>
          <a:bodyPr/>
          <a:lstStyle/>
          <a:p>
            <a:r>
              <a:rPr lang="en-US" altLang="ru-RU" sz="3600" b="1" dirty="0" smtClean="0">
                <a:latin typeface="Times New Roman" panose="02020603050405020304" pitchFamily="18" charset="0"/>
                <a:cs typeface="Times New Roman" panose="02020603050405020304" pitchFamily="18" charset="0"/>
              </a:rPr>
              <a:t>PREVENTION OF COLDS</a:t>
            </a:r>
            <a:endParaRPr lang="ru-RU" sz="3600" dirty="0"/>
          </a:p>
        </p:txBody>
      </p:sp>
      <p:sp>
        <p:nvSpPr>
          <p:cNvPr id="3" name="Содержимое 2"/>
          <p:cNvSpPr>
            <a:spLocks noGrp="1"/>
          </p:cNvSpPr>
          <p:nvPr>
            <p:ph idx="1"/>
          </p:nvPr>
        </p:nvSpPr>
        <p:spPr>
          <a:xfrm>
            <a:off x="285750" y="1276350"/>
            <a:ext cx="11068050" cy="4900613"/>
          </a:xfrm>
        </p:spPr>
        <p:txBody>
          <a:bodyPr>
            <a:normAutofit/>
          </a:bodyPr>
          <a:lstStyle/>
          <a:p>
            <a:pPr marL="0" indent="0">
              <a:buFontTx/>
              <a:buNone/>
              <a:defRPr/>
            </a:pPr>
            <a:r>
              <a:rPr lang="en-US" dirty="0" smtClean="0">
                <a:latin typeface="Times New Roman" pitchFamily="18" charset="0"/>
                <a:cs typeface="Times New Roman" pitchFamily="18" charset="0"/>
              </a:rPr>
              <a:t>Duties of a nurse</a:t>
            </a:r>
            <a:r>
              <a:rPr lang="ru-RU" dirty="0" smtClean="0">
                <a:latin typeface="Times New Roman" pitchFamily="18" charset="0"/>
                <a:cs typeface="Times New Roman" pitchFamily="18" charset="0"/>
              </a:rPr>
              <a:t>:</a:t>
            </a:r>
          </a:p>
          <a:p>
            <a:pPr>
              <a:defRPr/>
            </a:pPr>
            <a:r>
              <a:rPr lang="en-US" dirty="0" smtClean="0">
                <a:latin typeface="Times New Roman" pitchFamily="18" charset="0"/>
                <a:cs typeface="Times New Roman" pitchFamily="18" charset="0"/>
              </a:rPr>
              <a:t>The ward should be empty during the ventilation</a:t>
            </a:r>
            <a:r>
              <a:rPr lang="ru-RU" dirty="0" smtClean="0">
                <a:latin typeface="Times New Roman" pitchFamily="18" charset="0"/>
                <a:cs typeface="Times New Roman" pitchFamily="18" charset="0"/>
              </a:rPr>
              <a:t>.</a:t>
            </a:r>
          </a:p>
          <a:p>
            <a:pPr>
              <a:defRPr/>
            </a:pPr>
            <a:r>
              <a:rPr lang="en-US" dirty="0" smtClean="0">
                <a:latin typeface="Times New Roman" pitchFamily="18" charset="0"/>
                <a:cs typeface="Times New Roman" pitchFamily="18" charset="0"/>
              </a:rPr>
              <a:t>Patients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should be dressed in accordance with the temperature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of environment</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Infectious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patients should be isolated</a:t>
            </a:r>
            <a:r>
              <a:rPr lang="ru-RU" dirty="0" smtClean="0">
                <a:latin typeface="Times New Roman" pitchFamily="18" charset="0"/>
                <a:cs typeface="Times New Roman" pitchFamily="18" charset="0"/>
              </a:rPr>
              <a:t>.</a:t>
            </a:r>
          </a:p>
          <a:p>
            <a:endParaRPr lang="ru-RU" altLang="ru-RU" dirty="0" smtClean="0">
              <a:latin typeface="Times New Roman" panose="02020603050405020304" pitchFamily="18" charset="0"/>
              <a:cs typeface="Times New Roman" panose="02020603050405020304" pitchFamily="18" charset="0"/>
            </a:endParaRPr>
          </a:p>
          <a:p>
            <a:pPr>
              <a:buNone/>
            </a:pPr>
            <a:r>
              <a:rPr lang="en-US" altLang="ru-RU" dirty="0" smtClean="0">
                <a:latin typeface="Times New Roman" panose="02020603050405020304" pitchFamily="18" charset="0"/>
                <a:cs typeface="Times New Roman" panose="02020603050405020304" pitchFamily="18" charset="0"/>
              </a:rPr>
              <a:t>Elderly and old people are more sensitive to cold drafts.</a:t>
            </a:r>
            <a:endParaRPr lang="ru-RU" dirty="0"/>
          </a:p>
        </p:txBody>
      </p:sp>
      <p:pic>
        <p:nvPicPr>
          <p:cNvPr id="39938" name="Picture 2" descr="http://kvedomosti.com/uploads/posts/2016-04/pozhilyh-lyudey-ubivaet-ne-gripp-a-sobstvennyy-immunitet_1.jpeg"/>
          <p:cNvPicPr>
            <a:picLocks noChangeAspect="1" noChangeArrowheads="1"/>
          </p:cNvPicPr>
          <p:nvPr/>
        </p:nvPicPr>
        <p:blipFill>
          <a:blip r:embed="rId2"/>
          <a:srcRect/>
          <a:stretch>
            <a:fillRect/>
          </a:stretch>
        </p:blipFill>
        <p:spPr bwMode="auto">
          <a:xfrm>
            <a:off x="8591550" y="4381500"/>
            <a:ext cx="3600450" cy="2476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65125"/>
            <a:ext cx="11049000" cy="758825"/>
          </a:xfrm>
        </p:spPr>
        <p:txBody>
          <a:bodyPr/>
          <a:lstStyle/>
          <a:p>
            <a:r>
              <a:rPr lang="en-US" altLang="ru-RU" sz="3600" b="1" dirty="0" smtClean="0">
                <a:latin typeface="Times New Roman" panose="02020603050405020304" pitchFamily="18" charset="0"/>
                <a:cs typeface="Times New Roman" panose="02020603050405020304" pitchFamily="18" charset="0"/>
              </a:rPr>
              <a:t>CONTROL OF PHYSICAL INACTIVITY</a:t>
            </a:r>
            <a:endParaRPr lang="ru-RU" sz="3600" dirty="0"/>
          </a:p>
        </p:txBody>
      </p:sp>
      <p:sp>
        <p:nvSpPr>
          <p:cNvPr id="3" name="Содержимое 2"/>
          <p:cNvSpPr>
            <a:spLocks noGrp="1"/>
          </p:cNvSpPr>
          <p:nvPr>
            <p:ph idx="1"/>
          </p:nvPr>
        </p:nvSpPr>
        <p:spPr>
          <a:xfrm>
            <a:off x="304800" y="1104901"/>
            <a:ext cx="11049000" cy="2019300"/>
          </a:xfrm>
        </p:spPr>
        <p:txBody>
          <a:bodyPr/>
          <a:lstStyle/>
          <a:p>
            <a:pPr>
              <a:defRPr/>
            </a:pPr>
            <a:r>
              <a:rPr lang="en-US" dirty="0" smtClean="0">
                <a:latin typeface="Times New Roman" pitchFamily="18" charset="0"/>
                <a:cs typeface="Times New Roman" pitchFamily="18" charset="0"/>
              </a:rPr>
              <a:t>Medical</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gymnastics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if</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there are no contraindications</a:t>
            </a:r>
            <a:endParaRPr lang="ru-RU"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Keep</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individual motor mode</a:t>
            </a:r>
            <a:endParaRPr lang="ru-RU" dirty="0" smtClean="0">
              <a:latin typeface="Times New Roman" pitchFamily="18" charset="0"/>
              <a:cs typeface="Times New Roman" pitchFamily="18" charset="0"/>
            </a:endParaRPr>
          </a:p>
          <a:p>
            <a:endParaRPr lang="ru-RU" dirty="0"/>
          </a:p>
        </p:txBody>
      </p:sp>
      <p:pic>
        <p:nvPicPr>
          <p:cNvPr id="38916" name="Picture 4" descr="http://gipertonija.ru/wp-content/uploads/2016/08/Uprazhneniya.jpg"/>
          <p:cNvPicPr>
            <a:picLocks noChangeAspect="1" noChangeArrowheads="1"/>
          </p:cNvPicPr>
          <p:nvPr/>
        </p:nvPicPr>
        <p:blipFill>
          <a:blip r:embed="rId2" cstate="print"/>
          <a:srcRect/>
          <a:stretch>
            <a:fillRect/>
          </a:stretch>
        </p:blipFill>
        <p:spPr bwMode="auto">
          <a:xfrm>
            <a:off x="590549" y="3429001"/>
            <a:ext cx="4305301" cy="2895600"/>
          </a:xfrm>
          <a:prstGeom prst="rect">
            <a:avLst/>
          </a:prstGeom>
          <a:noFill/>
        </p:spPr>
      </p:pic>
      <p:pic>
        <p:nvPicPr>
          <p:cNvPr id="38918" name="Picture 6" descr="http://gipertoniyagalav1.ru/articles/wp-content/uploads/2016/10/41943783-kak-soblyudat-postelnyy-rezhim-pri-gipertonuse.jpg"/>
          <p:cNvPicPr>
            <a:picLocks noChangeAspect="1" noChangeArrowheads="1"/>
          </p:cNvPicPr>
          <p:nvPr/>
        </p:nvPicPr>
        <p:blipFill>
          <a:blip r:embed="rId3"/>
          <a:srcRect/>
          <a:stretch>
            <a:fillRect/>
          </a:stretch>
        </p:blipFill>
        <p:spPr bwMode="auto">
          <a:xfrm>
            <a:off x="7848599" y="3238500"/>
            <a:ext cx="4041775" cy="32813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81000" y="323850"/>
            <a:ext cx="6400800" cy="6248400"/>
          </a:xfrm>
        </p:spPr>
        <p:txBody>
          <a:bodyPr>
            <a:normAutofit fontScale="62500" lnSpcReduction="20000"/>
          </a:bodyPr>
          <a:lstStyle/>
          <a:p>
            <a:pPr>
              <a:buNone/>
            </a:pPr>
            <a:r>
              <a:rPr lang="en-US" b="1" dirty="0" smtClean="0">
                <a:latin typeface="Times New Roman" pitchFamily="18" charset="0"/>
                <a:cs typeface="Times New Roman" pitchFamily="18" charset="0"/>
              </a:rPr>
              <a:t>THEORETICAL QUESTION</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Modern age standards were adopted by the European regional Office of WHO (World Health organization) in 1963.</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The features of elderly and senile.</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Principles for the nursing care of elderly patient.</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Injury prevention. </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Control pharmacotherapy.</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Diet  nutrition.</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Prevention of chronic constipation. </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Prevention of colds</a:t>
            </a:r>
            <a:r>
              <a:rPr lang="ru-RU" dirty="0" smtClean="0">
                <a:latin typeface="Times New Roman" pitchFamily="18" charset="0"/>
                <a:cs typeface="Times New Roman" pitchFamily="18" charset="0"/>
              </a:rPr>
              <a:t>. </a:t>
            </a: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Control of physical inactivity. </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 Prevention of  insomnia</a:t>
            </a:r>
            <a:r>
              <a:rPr lang="ru-RU" dirty="0" smtClean="0">
                <a:latin typeface="Times New Roman" pitchFamily="18" charset="0"/>
                <a:cs typeface="Times New Roman" pitchFamily="18" charset="0"/>
              </a:rPr>
              <a:t>. </a:t>
            </a:r>
          </a:p>
          <a:p>
            <a:pPr marL="514350" indent="-514350">
              <a:lnSpc>
                <a:spcPct val="120000"/>
              </a:lnSpc>
              <a:spcBef>
                <a:spcPts val="0"/>
              </a:spcBef>
              <a:buFont typeface="+mj-lt"/>
              <a:buAutoNum type="arabicPeriod"/>
            </a:pPr>
            <a:r>
              <a:rPr lang="en-US" dirty="0" smtClean="0">
                <a:latin typeface="Times New Roman" pitchFamily="18" charset="0"/>
                <a:cs typeface="Times New Roman" pitchFamily="18" charset="0"/>
              </a:rPr>
              <a:t> Types of  the patient positions.</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Pressure ulcer. Definition.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Causes of pressure ulcer.</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Factors contributing to the formation of pressure ulcer.</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Places of formation of pressure ulcer.</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Pressure ulcer classification.</a:t>
            </a:r>
            <a:endParaRPr lang="ru-RU" dirty="0" smtClean="0">
              <a:latin typeface="Times New Roman" pitchFamily="18" charset="0"/>
              <a:cs typeface="Times New Roman" pitchFamily="18" charset="0"/>
            </a:endParaRPr>
          </a:p>
          <a:p>
            <a:pPr marL="514350" lvl="0" indent="-514350">
              <a:lnSpc>
                <a:spcPct val="120000"/>
              </a:lnSpc>
              <a:spcBef>
                <a:spcPts val="0"/>
              </a:spcBef>
              <a:buFont typeface="+mj-lt"/>
              <a:buAutoNum type="arabicPeriod"/>
            </a:pPr>
            <a:r>
              <a:rPr lang="en-US" dirty="0" smtClean="0">
                <a:latin typeface="Times New Roman" pitchFamily="18" charset="0"/>
                <a:cs typeface="Times New Roman" pitchFamily="18" charset="0"/>
              </a:rPr>
              <a:t>Principles of prevention of bedsores.</a:t>
            </a:r>
            <a:endParaRPr lang="ru-RU" dirty="0" smtClean="0">
              <a:latin typeface="Times New Roman" pitchFamily="18" charset="0"/>
              <a:cs typeface="Times New Roman" pitchFamily="18" charset="0"/>
            </a:endParaRPr>
          </a:p>
          <a:p>
            <a:pPr marL="514350" indent="-514350">
              <a:lnSpc>
                <a:spcPct val="120000"/>
              </a:lnSpc>
              <a:spcBef>
                <a:spcPts val="0"/>
              </a:spcBef>
              <a:buFont typeface="+mj-lt"/>
              <a:buAutoNum type="arabicPeriod"/>
            </a:pPr>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p>
        </p:txBody>
      </p:sp>
      <p:sp>
        <p:nvSpPr>
          <p:cNvPr id="5" name="Содержимое 4"/>
          <p:cNvSpPr>
            <a:spLocks noGrp="1"/>
          </p:cNvSpPr>
          <p:nvPr>
            <p:ph sz="half" idx="2"/>
          </p:nvPr>
        </p:nvSpPr>
        <p:spPr>
          <a:xfrm>
            <a:off x="7010400" y="323850"/>
            <a:ext cx="4857750" cy="5853113"/>
          </a:xfrm>
        </p:spPr>
        <p:txBody>
          <a:bodyPr>
            <a:normAutofit fontScale="62500" lnSpcReduction="20000"/>
          </a:bodyPr>
          <a:lstStyle/>
          <a:p>
            <a:pPr>
              <a:buNone/>
            </a:pPr>
            <a:r>
              <a:rPr lang="en-US" b="1" dirty="0" smtClean="0">
                <a:latin typeface="Times New Roman" pitchFamily="18" charset="0"/>
                <a:cs typeface="Times New Roman" pitchFamily="18" charset="0"/>
              </a:rPr>
              <a:t>PRACTICAL  SKILLS</a:t>
            </a:r>
            <a:endParaRPr lang="ru-RU" dirty="0" smtClean="0">
              <a:latin typeface="Times New Roman" pitchFamily="18" charset="0"/>
              <a:cs typeface="Times New Roman" pitchFamily="18" charset="0"/>
            </a:endParaRPr>
          </a:p>
          <a:p>
            <a:pPr marL="514350" lvl="0" indent="-514350">
              <a:buFont typeface="+mj-lt"/>
              <a:buAutoNum type="arabicPeriod"/>
            </a:pPr>
            <a:r>
              <a:rPr lang="de-DE" dirty="0" err="1" smtClean="0">
                <a:latin typeface="Times New Roman" pitchFamily="18" charset="0"/>
                <a:cs typeface="Times New Roman" pitchFamily="18" charset="0"/>
              </a:rPr>
              <a:t>Wiping</a:t>
            </a:r>
            <a:r>
              <a:rPr lang="de-DE" dirty="0" smtClean="0">
                <a:latin typeface="Times New Roman" pitchFamily="18" charset="0"/>
                <a:cs typeface="Times New Roman" pitchFamily="18" charset="0"/>
              </a:rPr>
              <a:t> </a:t>
            </a:r>
            <a:r>
              <a:rPr lang="de-DE" dirty="0" err="1" smtClean="0">
                <a:latin typeface="Times New Roman" pitchFamily="18" charset="0"/>
                <a:cs typeface="Times New Roman" pitchFamily="18" charset="0"/>
              </a:rPr>
              <a:t>the</a:t>
            </a:r>
            <a:r>
              <a:rPr lang="de-DE" dirty="0" smtClean="0">
                <a:latin typeface="Times New Roman" pitchFamily="18" charset="0"/>
                <a:cs typeface="Times New Roman" pitchFamily="18" charset="0"/>
              </a:rPr>
              <a:t> </a:t>
            </a:r>
            <a:r>
              <a:rPr lang="de-DE" dirty="0" err="1" smtClean="0">
                <a:latin typeface="Times New Roman" pitchFamily="18" charset="0"/>
                <a:cs typeface="Times New Roman" pitchFamily="18" charset="0"/>
              </a:rPr>
              <a:t>mouth</a:t>
            </a:r>
            <a:r>
              <a:rPr lang="de-DE"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514350" lvl="0" indent="-514350">
              <a:buFont typeface="+mj-lt"/>
              <a:buAutoNum type="arabicPeriod"/>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Eyes  care</a:t>
            </a:r>
            <a:endParaRPr lang="ru-RU" dirty="0" smtClean="0">
              <a:latin typeface="Times New Roman" pitchFamily="18" charset="0"/>
              <a:cs typeface="Times New Roman" pitchFamily="18" charset="0"/>
            </a:endParaRPr>
          </a:p>
          <a:p>
            <a:pPr marL="514350" lvl="0" indent="-514350">
              <a:buFont typeface="+mj-lt"/>
              <a:buAutoNum type="arabicPeriod"/>
            </a:pPr>
            <a:r>
              <a:rPr lang="en-US" dirty="0" smtClean="0">
                <a:latin typeface="Times New Roman" pitchFamily="18" charset="0"/>
                <a:cs typeface="Times New Roman" pitchFamily="18" charset="0"/>
              </a:rPr>
              <a:t>Ears  care</a:t>
            </a:r>
            <a:endParaRPr lang="ru-RU" dirty="0" smtClean="0">
              <a:latin typeface="Times New Roman" pitchFamily="18" charset="0"/>
              <a:cs typeface="Times New Roman" pitchFamily="18" charset="0"/>
            </a:endParaRPr>
          </a:p>
          <a:p>
            <a:pPr marL="514350" lvl="0" indent="-514350">
              <a:buFont typeface="+mj-lt"/>
              <a:buAutoNum type="arabicPeriod"/>
            </a:pPr>
            <a:r>
              <a:rPr lang="en-US" dirty="0" smtClean="0">
                <a:latin typeface="Times New Roman" pitchFamily="18" charset="0"/>
                <a:cs typeface="Times New Roman" pitchFamily="18" charset="0"/>
              </a:rPr>
              <a:t>Nose  care</a:t>
            </a:r>
            <a:endParaRPr lang="ru-RU" dirty="0" smtClean="0">
              <a:latin typeface="Times New Roman" pitchFamily="18" charset="0"/>
              <a:cs typeface="Times New Roman" pitchFamily="18" charset="0"/>
            </a:endParaRPr>
          </a:p>
          <a:p>
            <a:pPr marL="514350" lvl="0" indent="-514350">
              <a:buFont typeface="+mj-lt"/>
              <a:buAutoNum type="arabicPeriod"/>
            </a:pPr>
            <a:r>
              <a:rPr lang="de-DE" dirty="0" err="1" smtClean="0">
                <a:latin typeface="Times New Roman" pitchFamily="18" charset="0"/>
                <a:cs typeface="Times New Roman" pitchFamily="18" charset="0"/>
              </a:rPr>
              <a:t>Dripping</a:t>
            </a:r>
            <a:r>
              <a:rPr lang="de-DE" dirty="0" smtClean="0">
                <a:latin typeface="Times New Roman" pitchFamily="18" charset="0"/>
                <a:cs typeface="Times New Roman" pitchFamily="18" charset="0"/>
              </a:rPr>
              <a:t> </a:t>
            </a:r>
            <a:r>
              <a:rPr lang="de-DE" dirty="0" err="1" smtClean="0">
                <a:latin typeface="Times New Roman" pitchFamily="18" charset="0"/>
                <a:cs typeface="Times New Roman" pitchFamily="18" charset="0"/>
              </a:rPr>
              <a:t>the</a:t>
            </a:r>
            <a:r>
              <a:rPr lang="de-DE" dirty="0" smtClean="0">
                <a:latin typeface="Times New Roman" pitchFamily="18" charset="0"/>
                <a:cs typeface="Times New Roman" pitchFamily="18" charset="0"/>
              </a:rPr>
              <a:t> </a:t>
            </a:r>
            <a:r>
              <a:rPr lang="de-DE" dirty="0" err="1" smtClean="0">
                <a:latin typeface="Times New Roman" pitchFamily="18" charset="0"/>
                <a:cs typeface="Times New Roman" pitchFamily="18" charset="0"/>
              </a:rPr>
              <a:t>drops</a:t>
            </a:r>
            <a:r>
              <a:rPr lang="de-DE" dirty="0" smtClean="0">
                <a:latin typeface="Times New Roman" pitchFamily="18" charset="0"/>
                <a:cs typeface="Times New Roman" pitchFamily="18" charset="0"/>
              </a:rPr>
              <a:t> in </a:t>
            </a:r>
            <a:r>
              <a:rPr lang="de-DE" dirty="0" err="1" smtClean="0">
                <a:latin typeface="Times New Roman" pitchFamily="18" charset="0"/>
                <a:cs typeface="Times New Roman" pitchFamily="18" charset="0"/>
              </a:rPr>
              <a:t>nose</a:t>
            </a:r>
            <a:r>
              <a:rPr lang="de-DE"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514350" lvl="0" indent="-514350">
              <a:buFont typeface="+mj-lt"/>
              <a:buAutoNum type="arabicPeriod"/>
            </a:pPr>
            <a:r>
              <a:rPr lang="de-DE" dirty="0" err="1" smtClean="0">
                <a:latin typeface="Times New Roman" pitchFamily="18" charset="0"/>
                <a:cs typeface="Times New Roman" pitchFamily="18" charset="0"/>
              </a:rPr>
              <a:t>Dripping</a:t>
            </a:r>
            <a:r>
              <a:rPr lang="de-DE" dirty="0" smtClean="0">
                <a:latin typeface="Times New Roman" pitchFamily="18" charset="0"/>
                <a:cs typeface="Times New Roman" pitchFamily="18" charset="0"/>
              </a:rPr>
              <a:t> </a:t>
            </a:r>
            <a:r>
              <a:rPr lang="de-DE" dirty="0" err="1" smtClean="0">
                <a:latin typeface="Times New Roman" pitchFamily="18" charset="0"/>
                <a:cs typeface="Times New Roman" pitchFamily="18" charset="0"/>
              </a:rPr>
              <a:t>the</a:t>
            </a:r>
            <a:r>
              <a:rPr lang="de-DE" dirty="0" smtClean="0">
                <a:latin typeface="Times New Roman" pitchFamily="18" charset="0"/>
                <a:cs typeface="Times New Roman" pitchFamily="18" charset="0"/>
              </a:rPr>
              <a:t> </a:t>
            </a:r>
            <a:r>
              <a:rPr lang="de-DE" dirty="0" err="1" smtClean="0">
                <a:latin typeface="Times New Roman" pitchFamily="18" charset="0"/>
                <a:cs typeface="Times New Roman" pitchFamily="18" charset="0"/>
              </a:rPr>
              <a:t>drops</a:t>
            </a:r>
            <a:r>
              <a:rPr lang="de-DE" dirty="0" smtClean="0">
                <a:latin typeface="Times New Roman" pitchFamily="18" charset="0"/>
                <a:cs typeface="Times New Roman" pitchFamily="18" charset="0"/>
              </a:rPr>
              <a:t> in </a:t>
            </a:r>
            <a:r>
              <a:rPr lang="en-US" dirty="0" smtClean="0">
                <a:latin typeface="Times New Roman" pitchFamily="18" charset="0"/>
                <a:cs typeface="Times New Roman" pitchFamily="18" charset="0"/>
              </a:rPr>
              <a:t>Ears</a:t>
            </a:r>
            <a:endParaRPr lang="ru-RU" dirty="0" smtClean="0">
              <a:latin typeface="Times New Roman" pitchFamily="18" charset="0"/>
              <a:cs typeface="Times New Roman" pitchFamily="18" charset="0"/>
            </a:endParaRPr>
          </a:p>
          <a:p>
            <a:pPr marL="514350" lvl="0" indent="-514350">
              <a:buFont typeface="+mj-lt"/>
              <a:buAutoNum type="arabicPeriod"/>
            </a:pPr>
            <a:r>
              <a:rPr lang="de-DE" dirty="0" err="1" smtClean="0">
                <a:latin typeface="Times New Roman" pitchFamily="18" charset="0"/>
                <a:cs typeface="Times New Roman" pitchFamily="18" charset="0"/>
              </a:rPr>
              <a:t>Dripping</a:t>
            </a:r>
            <a:r>
              <a:rPr lang="de-DE" dirty="0" smtClean="0">
                <a:latin typeface="Times New Roman" pitchFamily="18" charset="0"/>
                <a:cs typeface="Times New Roman" pitchFamily="18" charset="0"/>
              </a:rPr>
              <a:t> </a:t>
            </a:r>
            <a:r>
              <a:rPr lang="de-DE" dirty="0" err="1" smtClean="0">
                <a:latin typeface="Times New Roman" pitchFamily="18" charset="0"/>
                <a:cs typeface="Times New Roman" pitchFamily="18" charset="0"/>
              </a:rPr>
              <a:t>the</a:t>
            </a:r>
            <a:r>
              <a:rPr lang="de-DE" dirty="0" smtClean="0">
                <a:latin typeface="Times New Roman" pitchFamily="18" charset="0"/>
                <a:cs typeface="Times New Roman" pitchFamily="18" charset="0"/>
              </a:rPr>
              <a:t> </a:t>
            </a:r>
            <a:r>
              <a:rPr lang="de-DE" dirty="0" err="1" smtClean="0">
                <a:latin typeface="Times New Roman" pitchFamily="18" charset="0"/>
                <a:cs typeface="Times New Roman" pitchFamily="18" charset="0"/>
              </a:rPr>
              <a:t>drops</a:t>
            </a:r>
            <a:r>
              <a:rPr lang="de-DE" dirty="0" smtClean="0">
                <a:latin typeface="Times New Roman" pitchFamily="18" charset="0"/>
                <a:cs typeface="Times New Roman" pitchFamily="18" charset="0"/>
              </a:rPr>
              <a:t> in </a:t>
            </a:r>
            <a:r>
              <a:rPr lang="en-US" dirty="0" smtClean="0">
                <a:latin typeface="Times New Roman" pitchFamily="18" charset="0"/>
                <a:cs typeface="Times New Roman" pitchFamily="18" charset="0"/>
              </a:rPr>
              <a:t>Eyes</a:t>
            </a:r>
            <a:endParaRPr lang="ru-RU" dirty="0" smtClean="0">
              <a:latin typeface="Times New Roman" pitchFamily="18" charset="0"/>
              <a:cs typeface="Times New Roman" pitchFamily="18" charset="0"/>
            </a:endParaRPr>
          </a:p>
          <a:p>
            <a:pPr marL="514350" lvl="0" indent="-514350">
              <a:lnSpc>
                <a:spcPct val="120000"/>
              </a:lnSpc>
              <a:buFont typeface="+mj-lt"/>
              <a:buAutoNum type="arabicPeriod"/>
            </a:pPr>
            <a:r>
              <a:rPr lang="en-US" dirty="0" smtClean="0">
                <a:latin typeface="Times New Roman" pitchFamily="18" charset="0"/>
                <a:cs typeface="Times New Roman" pitchFamily="18" charset="0"/>
              </a:rPr>
              <a:t>Washing the feet in bed</a:t>
            </a:r>
            <a:endParaRPr lang="ru-RU" dirty="0" smtClean="0">
              <a:latin typeface="Times New Roman" pitchFamily="18" charset="0"/>
              <a:cs typeface="Times New Roman" pitchFamily="18" charset="0"/>
            </a:endParaRPr>
          </a:p>
          <a:p>
            <a:pPr marL="514350" lvl="0" indent="-514350">
              <a:lnSpc>
                <a:spcPct val="120000"/>
              </a:lnSpc>
              <a:buFont typeface="+mj-lt"/>
              <a:buAutoNum type="arabicPeriod"/>
            </a:pPr>
            <a:r>
              <a:rPr lang="de-DE"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air wash</a:t>
            </a:r>
            <a:r>
              <a:rPr lang="de-DE" dirty="0" smtClean="0">
                <a:latin typeface="Times New Roman" pitchFamily="18" charset="0"/>
                <a:cs typeface="Times New Roman" pitchFamily="18" charset="0"/>
              </a:rPr>
              <a:t> in </a:t>
            </a:r>
            <a:r>
              <a:rPr lang="de-DE" dirty="0" err="1" smtClean="0">
                <a:latin typeface="Times New Roman" pitchFamily="18" charset="0"/>
                <a:cs typeface="Times New Roman" pitchFamily="18" charset="0"/>
              </a:rPr>
              <a:t>bed</a:t>
            </a:r>
            <a:endParaRPr lang="ru-RU" dirty="0" smtClean="0">
              <a:latin typeface="Times New Roman" pitchFamily="18" charset="0"/>
              <a:cs typeface="Times New Roman" pitchFamily="18" charset="0"/>
            </a:endParaRPr>
          </a:p>
          <a:p>
            <a:pPr marL="514350" lvl="0" indent="-514350">
              <a:lnSpc>
                <a:spcPct val="120000"/>
              </a:lnSpc>
              <a:buFont typeface="+mj-lt"/>
              <a:buAutoNum type="arabicPeriod"/>
            </a:pPr>
            <a:r>
              <a:rPr lang="en-US" dirty="0" smtClean="0">
                <a:latin typeface="Times New Roman" pitchFamily="18" charset="0"/>
                <a:cs typeface="Times New Roman" pitchFamily="18" charset="0"/>
              </a:rPr>
              <a:t>Care of the Perineum (man and woman)</a:t>
            </a:r>
            <a:endParaRPr lang="ru-RU" dirty="0" smtClean="0">
              <a:latin typeface="Times New Roman" pitchFamily="18" charset="0"/>
              <a:cs typeface="Times New Roman" pitchFamily="18" charset="0"/>
            </a:endParaRPr>
          </a:p>
          <a:p>
            <a:pPr marL="514350" lvl="0" indent="-514350">
              <a:lnSpc>
                <a:spcPct val="120000"/>
              </a:lnSpc>
              <a:buFont typeface="+mj-lt"/>
              <a:buAutoNum type="arabicPeriod"/>
            </a:pPr>
            <a:r>
              <a:rPr lang="en-US" dirty="0" smtClean="0">
                <a:latin typeface="Times New Roman" pitchFamily="18" charset="0"/>
                <a:cs typeface="Times New Roman" pitchFamily="18" charset="0"/>
              </a:rPr>
              <a:t>Change of  bed and underwear</a:t>
            </a:r>
            <a:endParaRPr lang="ru-RU" dirty="0" smtClean="0">
              <a:latin typeface="Times New Roman" pitchFamily="18" charset="0"/>
              <a:cs typeface="Times New Roman" pitchFamily="18" charset="0"/>
            </a:endParaRPr>
          </a:p>
          <a:p>
            <a:pPr marL="514350" lvl="0" indent="-514350">
              <a:lnSpc>
                <a:spcPct val="120000"/>
              </a:lnSpc>
              <a:buFont typeface="+mj-lt"/>
              <a:buAutoNum type="arabicPeriod"/>
            </a:pPr>
            <a:r>
              <a:rPr lang="en-US" dirty="0" smtClean="0">
                <a:latin typeface="Times New Roman" pitchFamily="18" charset="0"/>
                <a:cs typeface="Times New Roman" pitchFamily="18" charset="0"/>
              </a:rPr>
              <a:t>The use bedpan to patients in bed</a:t>
            </a:r>
            <a:endParaRPr lang="ru-RU" dirty="0" smtClean="0">
              <a:latin typeface="Times New Roman" pitchFamily="18" charset="0"/>
              <a:cs typeface="Times New Roman" pitchFamily="18" charset="0"/>
            </a:endParaRPr>
          </a:p>
          <a:p>
            <a:pPr marL="514350" lvl="0" indent="-514350">
              <a:buFont typeface="+mj-lt"/>
              <a:buAutoNum type="arabicPeriod"/>
            </a:pP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
            <a:ext cx="11049000" cy="1104900"/>
          </a:xfrm>
        </p:spPr>
        <p:txBody>
          <a:bodyPr>
            <a:normAutofit/>
          </a:bodyPr>
          <a:lstStyle/>
          <a:p>
            <a:r>
              <a:rPr lang="en-US" sz="3600" b="1" dirty="0" smtClean="0">
                <a:latin typeface="Times New Roman" pitchFamily="18" charset="0"/>
                <a:cs typeface="Times New Roman" pitchFamily="18" charset="0"/>
              </a:rPr>
              <a:t>PREVENTION OF  INSOMNIA</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009650"/>
            <a:ext cx="11049000" cy="5167313"/>
          </a:xfrm>
        </p:spPr>
        <p:txBody>
          <a:bodyPr/>
          <a:lstStyle/>
          <a:p>
            <a:r>
              <a:rPr lang="en-US" dirty="0" smtClean="0">
                <a:latin typeface="Times New Roman" pitchFamily="18" charset="0"/>
                <a:cs typeface="Times New Roman" pitchFamily="18" charset="0"/>
              </a:rPr>
              <a:t>Walk</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before bedtime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Limit fluid intake before bedtime</a:t>
            </a:r>
            <a:r>
              <a:rPr lang="ru-RU"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Empty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bladder before going to sleep</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warm shower before bedtime</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Intake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of hypnotics if necessary</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ru-RU" sz="3200" b="1" dirty="0" smtClean="0">
                <a:latin typeface="Times New Roman" panose="02020603050405020304" pitchFamily="18" charset="0"/>
                <a:cs typeface="Times New Roman" panose="02020603050405020304" pitchFamily="18" charset="0"/>
              </a:rPr>
              <a:t>PROVIDING </a:t>
            </a:r>
            <a:r>
              <a:rPr lang="en-US" altLang="ru-RU" sz="3200" b="1" dirty="0" smtClean="0">
                <a:latin typeface="Times New Roman" panose="02020603050405020304" pitchFamily="18" charset="0"/>
                <a:cs typeface="Times New Roman" panose="02020603050405020304" pitchFamily="18" charset="0"/>
              </a:rPr>
              <a:t>PERSONAL HYGIENE OF THE PATIENT</a:t>
            </a:r>
            <a:endParaRPr lang="ru-RU" sz="3200" dirty="0"/>
          </a:p>
        </p:txBody>
      </p:sp>
      <p:sp>
        <p:nvSpPr>
          <p:cNvPr id="3" name="Содержимое 2"/>
          <p:cNvSpPr>
            <a:spLocks noGrp="1"/>
          </p:cNvSpPr>
          <p:nvPr>
            <p:ph sz="half" idx="1"/>
          </p:nvPr>
        </p:nvSpPr>
        <p:spPr>
          <a:xfrm>
            <a:off x="505326" y="1825625"/>
            <a:ext cx="5514474" cy="4351338"/>
          </a:xfrm>
        </p:spPr>
        <p:txBody>
          <a:bodyPr>
            <a:normAutofit fontScale="92500" lnSpcReduction="10000"/>
          </a:bodyPr>
          <a:lstStyle/>
          <a:p>
            <a:pPr>
              <a:buNone/>
            </a:pPr>
            <a:r>
              <a:rPr lang="en-US" dirty="0" smtClean="0">
                <a:latin typeface="Times New Roman" pitchFamily="18" charset="0"/>
                <a:cs typeface="Times New Roman" pitchFamily="18" charset="0"/>
              </a:rPr>
              <a:t>Patients who need help the nurses to provide personal care</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Seriously ill clients. </a:t>
            </a:r>
          </a:p>
          <a:p>
            <a:r>
              <a:rPr lang="en-US" dirty="0" err="1" smtClean="0">
                <a:latin typeface="Times New Roman" pitchFamily="18" charset="0"/>
                <a:cs typeface="Times New Roman" pitchFamily="18" charset="0"/>
              </a:rPr>
              <a:t>Paralysed</a:t>
            </a:r>
            <a:r>
              <a:rPr lang="en-US" dirty="0" smtClean="0">
                <a:latin typeface="Times New Roman" pitchFamily="18" charset="0"/>
                <a:cs typeface="Times New Roman" pitchFamily="18" charset="0"/>
              </a:rPr>
              <a:t> clients. </a:t>
            </a:r>
          </a:p>
          <a:p>
            <a:r>
              <a:rPr lang="en-US" dirty="0" smtClean="0">
                <a:latin typeface="Times New Roman" pitchFamily="18" charset="0"/>
                <a:cs typeface="Times New Roman" pitchFamily="18" charset="0"/>
              </a:rPr>
              <a:t>Unconscious patient. </a:t>
            </a:r>
          </a:p>
          <a:p>
            <a:r>
              <a:rPr lang="en-US" dirty="0" smtClean="0">
                <a:latin typeface="Times New Roman" pitchFamily="18" charset="0"/>
                <a:cs typeface="Times New Roman" pitchFamily="18" charset="0"/>
              </a:rPr>
              <a:t>Malnourished patients.</a:t>
            </a:r>
          </a:p>
          <a:p>
            <a:pPr>
              <a:buNone/>
            </a:pPr>
            <a:endParaRPr lang="ru-RU" dirty="0" smtClean="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92500" lnSpcReduction="10000"/>
          </a:bodyPr>
          <a:lstStyle/>
          <a:p>
            <a:pPr>
              <a:buNone/>
            </a:pPr>
            <a:r>
              <a:rPr lang="en-US" dirty="0" smtClean="0">
                <a:latin typeface="Times New Roman" pitchFamily="18" charset="0"/>
                <a:cs typeface="Times New Roman" pitchFamily="18" charset="0"/>
              </a:rPr>
              <a:t>The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nurse performs daily:</a:t>
            </a:r>
          </a:p>
          <a:p>
            <a:r>
              <a:rPr lang="en-US" dirty="0" smtClean="0">
                <a:latin typeface="Times New Roman" pitchFamily="18" charset="0"/>
                <a:cs typeface="Times New Roman" pitchFamily="18" charset="0"/>
              </a:rPr>
              <a:t>Eyes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care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daily</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Ears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care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daily</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Nose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care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daily</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Care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of the oral cavity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daily</a:t>
            </a:r>
            <a:r>
              <a:rPr lang="ru-RU"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Hair</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care (1 time per seven days),</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Skin</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care (1 time per seven days),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Care of the perineum</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daily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after each defecation</a:t>
            </a:r>
            <a:r>
              <a:rPr lang="ru-RU"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Care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of the perineum</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28601" y="178420"/>
            <a:ext cx="6807818" cy="6679580"/>
          </a:xfrm>
        </p:spPr>
        <p:txBody>
          <a:bodyPr>
            <a:normAutofit fontScale="25000" lnSpcReduction="20000"/>
          </a:bodyPr>
          <a:lstStyle/>
          <a:p>
            <a:pPr marL="0" indent="0">
              <a:lnSpc>
                <a:spcPct val="120000"/>
              </a:lnSpc>
              <a:spcBef>
                <a:spcPts val="600"/>
              </a:spcBef>
              <a:buNone/>
            </a:pPr>
            <a:r>
              <a:rPr lang="de-DE" sz="8000" b="1" dirty="0" smtClean="0">
                <a:latin typeface="Times New Roman" pitchFamily="18" charset="0"/>
                <a:cs typeface="Times New Roman" pitchFamily="18" charset="0"/>
              </a:rPr>
              <a:t>WIPING THE MOUTH</a:t>
            </a:r>
            <a:endParaRPr lang="ru-RU" sz="8000" b="1" dirty="0" smtClean="0">
              <a:latin typeface="Times New Roman" pitchFamily="18" charset="0"/>
              <a:cs typeface="Times New Roman" pitchFamily="18" charset="0"/>
            </a:endParaRPr>
          </a:p>
          <a:p>
            <a:pPr marL="0" lvl="0" indent="0">
              <a:lnSpc>
                <a:spcPct val="120000"/>
              </a:lnSpc>
              <a:spcBef>
                <a:spcPts val="600"/>
              </a:spcBef>
              <a:buNone/>
            </a:pPr>
            <a:r>
              <a:rPr lang="en-US" sz="6400" dirty="0" smtClean="0">
                <a:latin typeface="Times New Roman" pitchFamily="18" charset="0"/>
                <a:cs typeface="Times New Roman" pitchFamily="18" charset="0"/>
              </a:rPr>
              <a:t>Wiping of the mouth is conducted to a  seriously ill patient or unconscious.</a:t>
            </a:r>
            <a:endParaRPr lang="ru-RU" sz="6400" dirty="0" smtClean="0">
              <a:latin typeface="Times New Roman" pitchFamily="18" charset="0"/>
              <a:cs typeface="Times New Roman" pitchFamily="18" charset="0"/>
            </a:endParaRPr>
          </a:p>
          <a:p>
            <a:pPr marL="0" lvl="0" indent="0">
              <a:lnSpc>
                <a:spcPct val="120000"/>
              </a:lnSpc>
              <a:spcBef>
                <a:spcPts val="600"/>
              </a:spcBef>
              <a:buNone/>
            </a:pPr>
            <a:r>
              <a:rPr lang="en-US" sz="6400" b="1" dirty="0" smtClean="0">
                <a:latin typeface="Times New Roman" pitchFamily="18" charset="0"/>
                <a:cs typeface="Times New Roman" pitchFamily="18" charset="0"/>
              </a:rPr>
              <a:t>Purpose</a:t>
            </a:r>
            <a:r>
              <a:rPr lang="en-US" sz="6400" dirty="0" smtClean="0">
                <a:latin typeface="Times New Roman" pitchFamily="18" charset="0"/>
                <a:cs typeface="Times New Roman" pitchFamily="18" charset="0"/>
              </a:rPr>
              <a:t>: oral hygiene, prevention of inflammatory processes in the oral cavity.</a:t>
            </a:r>
            <a:endParaRPr lang="ru-RU" sz="6400" dirty="0" smtClean="0">
              <a:latin typeface="Times New Roman" pitchFamily="18" charset="0"/>
              <a:cs typeface="Times New Roman" pitchFamily="18" charset="0"/>
            </a:endParaRPr>
          </a:p>
          <a:p>
            <a:pPr marL="0" lvl="0" indent="0">
              <a:lnSpc>
                <a:spcPct val="120000"/>
              </a:lnSpc>
              <a:spcBef>
                <a:spcPts val="600"/>
              </a:spcBef>
              <a:buNone/>
            </a:pPr>
            <a:r>
              <a:rPr lang="de-DE" sz="6400" b="1" dirty="0" smtClean="0">
                <a:latin typeface="Times New Roman" pitchFamily="18" charset="0"/>
                <a:cs typeface="Times New Roman" pitchFamily="18" charset="0"/>
              </a:rPr>
              <a:t>Equipment</a:t>
            </a:r>
            <a:r>
              <a:rPr lang="en-US" sz="6400" b="1" dirty="0" smtClean="0">
                <a:latin typeface="Times New Roman" pitchFamily="18" charset="0"/>
                <a:cs typeface="Times New Roman" pitchFamily="18" charset="0"/>
              </a:rPr>
              <a:t>. </a:t>
            </a:r>
            <a:r>
              <a:rPr lang="de-DE" sz="6400" dirty="0" smtClean="0">
                <a:latin typeface="Times New Roman" pitchFamily="18" charset="0"/>
                <a:cs typeface="Times New Roman" pitchFamily="18" charset="0"/>
              </a:rPr>
              <a:t>Sterile: </a:t>
            </a:r>
            <a:r>
              <a:rPr lang="de-DE" sz="6400" dirty="0" err="1" smtClean="0">
                <a:latin typeface="Times New Roman" pitchFamily="18" charset="0"/>
                <a:cs typeface="Times New Roman" pitchFamily="18" charset="0"/>
              </a:rPr>
              <a:t>gauze</a:t>
            </a:r>
            <a:r>
              <a:rPr lang="de-DE"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napkin</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medical</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tray</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spatula</a:t>
            </a:r>
            <a:r>
              <a:rPr lang="de-DE"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dressing </a:t>
            </a:r>
            <a:r>
              <a:rPr lang="de-DE" sz="6400" dirty="0" err="1" smtClean="0">
                <a:latin typeface="Times New Roman" pitchFamily="18" charset="0"/>
                <a:cs typeface="Times New Roman" pitchFamily="18" charset="0"/>
              </a:rPr>
              <a:t>forceps</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antiseptic</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solution</a:t>
            </a:r>
            <a:r>
              <a:rPr lang="de-DE" sz="6400" dirty="0" smtClean="0">
                <a:latin typeface="Times New Roman" pitchFamily="18" charset="0"/>
                <a:cs typeface="Times New Roman" pitchFamily="18" charset="0"/>
              </a:rPr>
              <a:t> in </a:t>
            </a:r>
            <a:r>
              <a:rPr lang="en-US" sz="6400" dirty="0" smtClean="0">
                <a:latin typeface="Times New Roman" pitchFamily="18" charset="0"/>
                <a:cs typeface="Times New Roman" pitchFamily="18" charset="0"/>
              </a:rPr>
              <a:t>measuring glass </a:t>
            </a:r>
            <a:r>
              <a:rPr lang="de-DE" sz="6400" dirty="0" smtClean="0">
                <a:latin typeface="Times New Roman" pitchFamily="18" charset="0"/>
                <a:cs typeface="Times New Roman" pitchFamily="18" charset="0"/>
              </a:rPr>
              <a:t>(0,02% </a:t>
            </a:r>
            <a:r>
              <a:rPr lang="de-DE" sz="6400" dirty="0" err="1" smtClean="0">
                <a:latin typeface="Times New Roman" pitchFamily="18" charset="0"/>
                <a:cs typeface="Times New Roman" pitchFamily="18" charset="0"/>
              </a:rPr>
              <a:t>aqueous</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solution</a:t>
            </a:r>
            <a:r>
              <a:rPr lang="de-DE" sz="6400" dirty="0" smtClean="0">
                <a:latin typeface="Times New Roman" pitchFamily="18" charset="0"/>
                <a:cs typeface="Times New Roman" pitchFamily="18" charset="0"/>
              </a:rPr>
              <a:t> </a:t>
            </a:r>
            <a:r>
              <a:rPr lang="en-US" sz="6400" dirty="0" err="1" smtClean="0">
                <a:latin typeface="Times New Roman" pitchFamily="18" charset="0"/>
                <a:cs typeface="Times New Roman" pitchFamily="18" charset="0"/>
              </a:rPr>
              <a:t>furacin</a:t>
            </a:r>
            <a:r>
              <a:rPr lang="en-US"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or</a:t>
            </a:r>
            <a:r>
              <a:rPr lang="de-DE" sz="6400" dirty="0" smtClean="0">
                <a:latin typeface="Times New Roman" pitchFamily="18" charset="0"/>
                <a:cs typeface="Times New Roman" pitchFamily="18" charset="0"/>
              </a:rPr>
              <a:t> 0,9% </a:t>
            </a:r>
            <a:r>
              <a:rPr lang="de-DE" sz="6400" dirty="0" err="1" smtClean="0">
                <a:latin typeface="Times New Roman" pitchFamily="18" charset="0"/>
                <a:cs typeface="Times New Roman" pitchFamily="18" charset="0"/>
              </a:rPr>
              <a:t>physiological</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solution</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of</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sodium</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chloride</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petrolatum</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Towel</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gloves</a:t>
            </a:r>
            <a:r>
              <a:rPr lang="de-DE" sz="6400" dirty="0" smtClean="0">
                <a:latin typeface="Times New Roman" pitchFamily="18" charset="0"/>
                <a:cs typeface="Times New Roman" pitchFamily="18" charset="0"/>
              </a:rPr>
              <a:t>, a </a:t>
            </a:r>
            <a:r>
              <a:rPr lang="de-DE" sz="6400" dirty="0" err="1" smtClean="0">
                <a:latin typeface="Times New Roman" pitchFamily="18" charset="0"/>
                <a:cs typeface="Times New Roman" pitchFamily="18" charset="0"/>
              </a:rPr>
              <a:t>container</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for</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disinfection</a:t>
            </a:r>
            <a:r>
              <a:rPr lang="de-DE" sz="6400" dirty="0" smtClean="0">
                <a:latin typeface="Times New Roman" pitchFamily="18" charset="0"/>
                <a:cs typeface="Times New Roman" pitchFamily="18" charset="0"/>
              </a:rPr>
              <a:t> (</a:t>
            </a:r>
            <a:r>
              <a:rPr lang="de-DE" sz="6400" dirty="0" err="1" smtClean="0">
                <a:latin typeface="Times New Roman" pitchFamily="18" charset="0"/>
                <a:cs typeface="Times New Roman" pitchFamily="18" charset="0"/>
              </a:rPr>
              <a:t>tray</a:t>
            </a:r>
            <a:r>
              <a:rPr lang="de-DE" sz="6400" dirty="0" smtClean="0">
                <a:latin typeface="Times New Roman" pitchFamily="18" charset="0"/>
                <a:cs typeface="Times New Roman" pitchFamily="18" charset="0"/>
              </a:rPr>
              <a:t>).</a:t>
            </a:r>
            <a:endParaRPr lang="ru-RU" sz="6400" dirty="0" smtClean="0">
              <a:latin typeface="Times New Roman" pitchFamily="18" charset="0"/>
              <a:cs typeface="Times New Roman" pitchFamily="18" charset="0"/>
            </a:endParaRPr>
          </a:p>
          <a:p>
            <a:pPr marL="0" indent="0">
              <a:lnSpc>
                <a:spcPct val="120000"/>
              </a:lnSpc>
              <a:spcBef>
                <a:spcPts val="600"/>
              </a:spcBef>
              <a:buNone/>
            </a:pPr>
            <a:r>
              <a:rPr lang="en-US" sz="6400" b="1" dirty="0" smtClean="0">
                <a:latin typeface="Times New Roman" pitchFamily="18" charset="0"/>
                <a:cs typeface="Times New Roman" pitchFamily="18" charset="0"/>
              </a:rPr>
              <a:t>Algorithm</a:t>
            </a:r>
            <a:r>
              <a:rPr lang="de-DE" sz="6400" b="1" dirty="0" smtClean="0">
                <a:latin typeface="Times New Roman" pitchFamily="18" charset="0"/>
                <a:cs typeface="Times New Roman" pitchFamily="18" charset="0"/>
              </a:rPr>
              <a:t>: </a:t>
            </a:r>
            <a:endParaRPr lang="ru-RU" sz="6400" b="1" dirty="0" smtClean="0">
              <a:latin typeface="Times New Roman" pitchFamily="18" charset="0"/>
              <a:cs typeface="Times New Roman" pitchFamily="18" charset="0"/>
            </a:endParaRPr>
          </a:p>
          <a:p>
            <a:pPr marL="0" lvl="0" indent="0">
              <a:lnSpc>
                <a:spcPct val="120000"/>
              </a:lnSpc>
              <a:spcBef>
                <a:spcPts val="600"/>
              </a:spcBef>
              <a:buNone/>
            </a:pPr>
            <a:r>
              <a:rPr lang="ru-RU" sz="6400" dirty="0" smtClean="0">
                <a:latin typeface="Times New Roman" pitchFamily="18" charset="0"/>
                <a:cs typeface="Times New Roman" pitchFamily="18" charset="0"/>
              </a:rPr>
              <a:t>1.</a:t>
            </a:r>
            <a:r>
              <a:rPr lang="en-US" sz="6400" dirty="0" smtClean="0">
                <a:latin typeface="Times New Roman" pitchFamily="18" charset="0"/>
                <a:cs typeface="Times New Roman" pitchFamily="18" charset="0"/>
              </a:rPr>
              <a:t>Explain to the patient the purpose and procedure course. Obtain patient’s consent. </a:t>
            </a:r>
            <a:endParaRPr lang="ru-RU" sz="6400" dirty="0">
              <a:latin typeface="Times New Roman" pitchFamily="18" charset="0"/>
              <a:cs typeface="Times New Roman" pitchFamily="18" charset="0"/>
            </a:endParaRPr>
          </a:p>
          <a:p>
            <a:pPr marL="0" lvl="0" indent="0">
              <a:lnSpc>
                <a:spcPct val="120000"/>
              </a:lnSpc>
              <a:spcBef>
                <a:spcPts val="600"/>
              </a:spcBef>
              <a:buNone/>
            </a:pPr>
            <a:r>
              <a:rPr lang="ru-RU" sz="6400" dirty="0" smtClean="0">
                <a:latin typeface="Times New Roman" pitchFamily="18" charset="0"/>
                <a:cs typeface="Times New Roman" pitchFamily="18" charset="0"/>
              </a:rPr>
              <a:t>2.</a:t>
            </a:r>
            <a:r>
              <a:rPr lang="en-US" sz="6400" dirty="0" smtClean="0">
                <a:latin typeface="Times New Roman" pitchFamily="18" charset="0"/>
                <a:cs typeface="Times New Roman" pitchFamily="18" charset="0"/>
              </a:rPr>
              <a:t>Conduct hygienic washing hand  and processing hand. Put the gloves on.</a:t>
            </a:r>
            <a:endParaRPr lang="ru-RU" sz="6400" dirty="0">
              <a:latin typeface="Times New Roman" pitchFamily="18" charset="0"/>
              <a:cs typeface="Times New Roman" pitchFamily="18" charset="0"/>
            </a:endParaRPr>
          </a:p>
          <a:p>
            <a:pPr marL="0" lvl="0" indent="0">
              <a:lnSpc>
                <a:spcPct val="120000"/>
              </a:lnSpc>
              <a:spcBef>
                <a:spcPts val="600"/>
              </a:spcBef>
              <a:buNone/>
            </a:pPr>
            <a:r>
              <a:rPr lang="ru-RU" sz="6400" dirty="0" smtClean="0">
                <a:latin typeface="Times New Roman" pitchFamily="18" charset="0"/>
                <a:cs typeface="Times New Roman" pitchFamily="18" charset="0"/>
              </a:rPr>
              <a:t>3.</a:t>
            </a:r>
            <a:r>
              <a:rPr lang="en-US" sz="6400" dirty="0" smtClean="0">
                <a:latin typeface="Times New Roman" pitchFamily="18" charset="0"/>
                <a:cs typeface="Times New Roman" pitchFamily="18" charset="0"/>
              </a:rPr>
              <a:t>Put the towel around the patient's neck.</a:t>
            </a:r>
            <a:endParaRPr lang="ru-RU" sz="6400" dirty="0" smtClean="0">
              <a:latin typeface="Times New Roman" pitchFamily="18" charset="0"/>
              <a:cs typeface="Times New Roman" pitchFamily="18" charset="0"/>
            </a:endParaRPr>
          </a:p>
          <a:p>
            <a:pPr marL="0" lvl="0" indent="0">
              <a:lnSpc>
                <a:spcPct val="120000"/>
              </a:lnSpc>
              <a:spcBef>
                <a:spcPts val="600"/>
              </a:spcBef>
              <a:buNone/>
            </a:pPr>
            <a:r>
              <a:rPr lang="ru-RU" sz="6400" dirty="0" smtClean="0">
                <a:latin typeface="Times New Roman" pitchFamily="18" charset="0"/>
                <a:cs typeface="Times New Roman" pitchFamily="18" charset="0"/>
              </a:rPr>
              <a:t>4.</a:t>
            </a:r>
            <a:r>
              <a:rPr lang="en-US" sz="6400" dirty="0" smtClean="0">
                <a:latin typeface="Times New Roman" pitchFamily="18" charset="0"/>
                <a:cs typeface="Times New Roman" pitchFamily="18" charset="0"/>
              </a:rPr>
              <a:t>Lay down the patient in the supine position, raise the head end of the bed at an angle 45° (Fowler‘s position). Turn the head to one side.</a:t>
            </a:r>
            <a:endParaRPr lang="ru-RU" sz="6400" dirty="0" smtClean="0">
              <a:latin typeface="Times New Roman" pitchFamily="18" charset="0"/>
              <a:cs typeface="Times New Roman" pitchFamily="18" charset="0"/>
            </a:endParaRPr>
          </a:p>
          <a:p>
            <a:pPr marL="0" lvl="0" indent="0">
              <a:lnSpc>
                <a:spcPct val="120000"/>
              </a:lnSpc>
              <a:spcBef>
                <a:spcPts val="600"/>
              </a:spcBef>
              <a:buNone/>
            </a:pPr>
            <a:r>
              <a:rPr lang="ru-RU" sz="6400" dirty="0" smtClean="0">
                <a:latin typeface="Times New Roman" pitchFamily="18" charset="0"/>
                <a:cs typeface="Times New Roman" pitchFamily="18" charset="0"/>
              </a:rPr>
              <a:t>5.</a:t>
            </a:r>
            <a:r>
              <a:rPr lang="en-US" sz="6400" dirty="0" smtClean="0">
                <a:latin typeface="Times New Roman" pitchFamily="18" charset="0"/>
                <a:cs typeface="Times New Roman" pitchFamily="18" charset="0"/>
              </a:rPr>
              <a:t>Take gauze napkin by forceps, moisten with an antiseptic solution. </a:t>
            </a:r>
            <a:endParaRPr lang="ru-RU" sz="6400" dirty="0" smtClean="0">
              <a:latin typeface="Times New Roman" pitchFamily="18" charset="0"/>
              <a:cs typeface="Times New Roman" pitchFamily="18" charset="0"/>
            </a:endParaRPr>
          </a:p>
          <a:p>
            <a:pPr marL="0" lvl="0" indent="0">
              <a:lnSpc>
                <a:spcPct val="120000"/>
              </a:lnSpc>
              <a:spcBef>
                <a:spcPts val="600"/>
              </a:spcBef>
              <a:buNone/>
            </a:pPr>
            <a:r>
              <a:rPr lang="ru-RU" sz="6400" dirty="0" smtClean="0">
                <a:latin typeface="Times New Roman" pitchFamily="18" charset="0"/>
                <a:cs typeface="Times New Roman" pitchFamily="18" charset="0"/>
              </a:rPr>
              <a:t>6.</a:t>
            </a:r>
            <a:r>
              <a:rPr lang="en-US" sz="6400" dirty="0" smtClean="0">
                <a:latin typeface="Times New Roman" pitchFamily="18" charset="0"/>
                <a:cs typeface="Times New Roman" pitchFamily="18" charset="0"/>
              </a:rPr>
              <a:t>Pull the corner of mouth with a spatula.</a:t>
            </a:r>
            <a:endParaRPr lang="ru-RU" sz="6400" dirty="0" smtClean="0">
              <a:latin typeface="Times New Roman" pitchFamily="18" charset="0"/>
              <a:cs typeface="Times New Roman" pitchFamily="18" charset="0"/>
            </a:endParaRPr>
          </a:p>
          <a:p>
            <a:pPr marL="0" lvl="0" indent="0">
              <a:lnSpc>
                <a:spcPct val="120000"/>
              </a:lnSpc>
              <a:spcBef>
                <a:spcPts val="600"/>
              </a:spcBef>
              <a:buNone/>
            </a:pPr>
            <a:r>
              <a:rPr lang="ru-RU" sz="6400" dirty="0" smtClean="0">
                <a:latin typeface="Times New Roman" pitchFamily="18" charset="0"/>
                <a:cs typeface="Times New Roman" pitchFamily="18" charset="0"/>
              </a:rPr>
              <a:t>7.</a:t>
            </a:r>
            <a:r>
              <a:rPr lang="en-US" sz="6400" dirty="0" smtClean="0">
                <a:latin typeface="Times New Roman" pitchFamily="18" charset="0"/>
                <a:cs typeface="Times New Roman" pitchFamily="18" charset="0"/>
              </a:rPr>
              <a:t>Process  the teeth on the internal side, starting with molars (left and right). </a:t>
            </a:r>
            <a:endParaRPr lang="ru-RU" sz="6400" dirty="0" smtClean="0">
              <a:latin typeface="Times New Roman" pitchFamily="18" charset="0"/>
              <a:cs typeface="Times New Roman" pitchFamily="18" charset="0"/>
            </a:endParaRPr>
          </a:p>
          <a:p>
            <a:pPr marL="0" lvl="0" indent="0">
              <a:lnSpc>
                <a:spcPct val="120000"/>
              </a:lnSpc>
              <a:spcBef>
                <a:spcPts val="600"/>
              </a:spcBef>
              <a:buNone/>
            </a:pPr>
            <a:r>
              <a:rPr lang="ru-RU" sz="6400" dirty="0" smtClean="0">
                <a:latin typeface="Times New Roman" pitchFamily="18" charset="0"/>
                <a:cs typeface="Times New Roman" pitchFamily="18" charset="0"/>
              </a:rPr>
              <a:t>8.</a:t>
            </a:r>
            <a:r>
              <a:rPr lang="en-US" sz="6400" dirty="0" smtClean="0">
                <a:latin typeface="Times New Roman" pitchFamily="18" charset="0"/>
                <a:cs typeface="Times New Roman" pitchFamily="18" charset="0"/>
              </a:rPr>
              <a:t>Change the gauze napkin.</a:t>
            </a:r>
            <a:endParaRPr lang="ru-RU" sz="6400" dirty="0" smtClean="0">
              <a:latin typeface="Times New Roman" pitchFamily="18" charset="0"/>
              <a:cs typeface="Times New Roman" pitchFamily="18" charset="0"/>
            </a:endParaRPr>
          </a:p>
          <a:p>
            <a:pPr marL="0" lvl="0" indent="0">
              <a:lnSpc>
                <a:spcPct val="120000"/>
              </a:lnSpc>
              <a:spcBef>
                <a:spcPts val="600"/>
              </a:spcBef>
              <a:buNone/>
            </a:pPr>
            <a:r>
              <a:rPr lang="ru-RU" sz="6400" dirty="0" smtClean="0">
                <a:latin typeface="Times New Roman" pitchFamily="18" charset="0"/>
                <a:cs typeface="Times New Roman" pitchFamily="18" charset="0"/>
              </a:rPr>
              <a:t>9.</a:t>
            </a:r>
            <a:r>
              <a:rPr lang="en-US" sz="6400" dirty="0" smtClean="0">
                <a:latin typeface="Times New Roman" pitchFamily="18" charset="0"/>
                <a:cs typeface="Times New Roman" pitchFamily="18" charset="0"/>
              </a:rPr>
              <a:t>Process the teeth with external  side, starting with molars (left and right).</a:t>
            </a:r>
            <a:endParaRPr lang="ru-RU" sz="6400" dirty="0" smtClean="0">
              <a:latin typeface="Times New Roman" pitchFamily="18" charset="0"/>
              <a:cs typeface="Times New Roman" pitchFamily="18" charset="0"/>
            </a:endParaRPr>
          </a:p>
          <a:p>
            <a:pPr marL="0" lvl="0" indent="0">
              <a:lnSpc>
                <a:spcPct val="120000"/>
              </a:lnSpc>
              <a:spcBef>
                <a:spcPts val="600"/>
              </a:spcBef>
              <a:buNone/>
            </a:pPr>
            <a:r>
              <a:rPr lang="ru-RU" sz="6600" dirty="0" smtClean="0">
                <a:latin typeface="Times New Roman" pitchFamily="18" charset="0"/>
                <a:cs typeface="Times New Roman" pitchFamily="18" charset="0"/>
              </a:rPr>
              <a:t>10.</a:t>
            </a:r>
            <a:r>
              <a:rPr lang="en-US" sz="6600" dirty="0" smtClean="0">
                <a:latin typeface="Times New Roman" pitchFamily="18" charset="0"/>
                <a:cs typeface="Times New Roman" pitchFamily="18" charset="0"/>
              </a:rPr>
              <a:t>Turn the head in other side. Perform manipulation on the other side, changing the gauze napkins.</a:t>
            </a:r>
            <a:endParaRPr lang="ru-RU" sz="6600" dirty="0" smtClean="0">
              <a:latin typeface="Times New Roman" pitchFamily="18" charset="0"/>
              <a:cs typeface="Times New Roman" pitchFamily="18" charset="0"/>
            </a:endParaRPr>
          </a:p>
          <a:p>
            <a:pPr marL="0" lvl="0" indent="0">
              <a:lnSpc>
                <a:spcPct val="120000"/>
              </a:lnSpc>
              <a:spcBef>
                <a:spcPts val="600"/>
              </a:spcBef>
              <a:buNone/>
            </a:pPr>
            <a:r>
              <a:rPr lang="ru-RU" sz="6600" dirty="0" smtClean="0">
                <a:latin typeface="Times New Roman" pitchFamily="18" charset="0"/>
                <a:cs typeface="Times New Roman" pitchFamily="18" charset="0"/>
              </a:rPr>
              <a:t>11.</a:t>
            </a:r>
            <a:r>
              <a:rPr lang="en-US" sz="6600" dirty="0" smtClean="0">
                <a:latin typeface="Times New Roman" pitchFamily="18" charset="0"/>
                <a:cs typeface="Times New Roman" pitchFamily="18" charset="0"/>
              </a:rPr>
              <a:t>Remove surplus liquid around the mouth by dry gauze napkins.  </a:t>
            </a:r>
            <a:endParaRPr lang="ru-RU" sz="6600" dirty="0" smtClean="0">
              <a:latin typeface="Times New Roman" pitchFamily="18" charset="0"/>
              <a:cs typeface="Times New Roman" pitchFamily="18" charset="0"/>
            </a:endParaRPr>
          </a:p>
          <a:p>
            <a:pPr marL="0" lvl="0" indent="0">
              <a:buNone/>
            </a:pPr>
            <a:endParaRPr lang="ru-RU" sz="6400" dirty="0" smtClean="0"/>
          </a:p>
          <a:p>
            <a:endParaRPr lang="ru-RU" sz="6400" dirty="0"/>
          </a:p>
        </p:txBody>
      </p:sp>
      <p:sp>
        <p:nvSpPr>
          <p:cNvPr id="7" name="Объект 6"/>
          <p:cNvSpPr>
            <a:spLocks noGrp="1"/>
          </p:cNvSpPr>
          <p:nvPr>
            <p:ph sz="half" idx="2"/>
          </p:nvPr>
        </p:nvSpPr>
        <p:spPr>
          <a:xfrm>
            <a:off x="7103326" y="178420"/>
            <a:ext cx="4895385" cy="6679580"/>
          </a:xfrm>
        </p:spPr>
        <p:txBody>
          <a:bodyPr>
            <a:noAutofit/>
          </a:bodyPr>
          <a:lstStyle/>
          <a:p>
            <a:pPr marL="0" lvl="0" indent="0">
              <a:buNone/>
            </a:pPr>
            <a:r>
              <a:rPr lang="ru-RU" sz="1600" dirty="0" smtClean="0">
                <a:latin typeface="Times New Roman" pitchFamily="18" charset="0"/>
                <a:cs typeface="Times New Roman" pitchFamily="18" charset="0"/>
              </a:rPr>
              <a:t>12.</a:t>
            </a:r>
            <a:r>
              <a:rPr lang="en-US" sz="1600" dirty="0" smtClean="0">
                <a:latin typeface="Times New Roman" pitchFamily="18" charset="0"/>
                <a:cs typeface="Times New Roman" pitchFamily="18" charset="0"/>
              </a:rPr>
              <a:t>Ask the patient to stick his tongue.</a:t>
            </a:r>
            <a:endParaRPr lang="ru-RU" sz="1600" dirty="0" smtClean="0">
              <a:latin typeface="Times New Roman" pitchFamily="18" charset="0"/>
              <a:cs typeface="Times New Roman" pitchFamily="18" charset="0"/>
            </a:endParaRPr>
          </a:p>
          <a:p>
            <a:pPr marL="0" lvl="0" indent="0">
              <a:buNone/>
            </a:pPr>
            <a:r>
              <a:rPr lang="ru-RU" sz="1600" dirty="0" smtClean="0">
                <a:latin typeface="Times New Roman" pitchFamily="18" charset="0"/>
                <a:cs typeface="Times New Roman" pitchFamily="18" charset="0"/>
              </a:rPr>
              <a:t>13.</a:t>
            </a:r>
            <a:r>
              <a:rPr lang="en-US" sz="1600" dirty="0" smtClean="0">
                <a:latin typeface="Times New Roman" pitchFamily="18" charset="0"/>
                <a:cs typeface="Times New Roman" pitchFamily="18" charset="0"/>
              </a:rPr>
              <a:t>Remove fur on tongue (wiping from the root of the tongue to the tip by gauze napkin, moistened in an antiseptic solution.</a:t>
            </a:r>
            <a:endParaRPr lang="ru-RU" sz="1600" dirty="0" smtClean="0">
              <a:latin typeface="Times New Roman" pitchFamily="18" charset="0"/>
              <a:cs typeface="Times New Roman" pitchFamily="18" charset="0"/>
            </a:endParaRPr>
          </a:p>
          <a:p>
            <a:pPr marL="0" lvl="0" indent="0">
              <a:buNone/>
            </a:pPr>
            <a:r>
              <a:rPr lang="ru-RU" sz="1600" dirty="0" smtClean="0">
                <a:latin typeface="Times New Roman" pitchFamily="18" charset="0"/>
                <a:cs typeface="Times New Roman" pitchFamily="18" charset="0"/>
              </a:rPr>
              <a:t>14.</a:t>
            </a:r>
            <a:r>
              <a:rPr lang="en-US" sz="1600" dirty="0" smtClean="0">
                <a:latin typeface="Times New Roman" pitchFamily="18" charset="0"/>
                <a:cs typeface="Times New Roman" pitchFamily="18" charset="0"/>
              </a:rPr>
              <a:t>Smear skin with </a:t>
            </a:r>
            <a:r>
              <a:rPr lang="en-US" sz="1600" dirty="0" err="1" smtClean="0">
                <a:latin typeface="Times New Roman" pitchFamily="18" charset="0"/>
                <a:cs typeface="Times New Roman" pitchFamily="18" charset="0"/>
              </a:rPr>
              <a:t>vaseline</a:t>
            </a:r>
            <a:r>
              <a:rPr lang="en-US" sz="1600" dirty="0" smtClean="0">
                <a:latin typeface="Times New Roman" pitchFamily="18" charset="0"/>
                <a:cs typeface="Times New Roman" pitchFamily="18" charset="0"/>
              </a:rPr>
              <a:t>, if  need.</a:t>
            </a:r>
            <a:endParaRPr lang="ru-RU" sz="1600" dirty="0" smtClean="0">
              <a:latin typeface="Times New Roman" pitchFamily="18" charset="0"/>
              <a:cs typeface="Times New Roman" pitchFamily="18" charset="0"/>
            </a:endParaRPr>
          </a:p>
          <a:p>
            <a:pPr marL="0" lvl="0" indent="0">
              <a:buNone/>
            </a:pPr>
            <a:r>
              <a:rPr lang="ru-RU" sz="1600" dirty="0" smtClean="0">
                <a:latin typeface="Times New Roman" pitchFamily="18" charset="0"/>
                <a:cs typeface="Times New Roman" pitchFamily="18" charset="0"/>
              </a:rPr>
              <a:t>15.</a:t>
            </a:r>
            <a:r>
              <a:rPr lang="en-US" sz="1600" dirty="0" smtClean="0">
                <a:latin typeface="Times New Roman" pitchFamily="18" charset="0"/>
                <a:cs typeface="Times New Roman" pitchFamily="18" charset="0"/>
              </a:rPr>
              <a:t>Conduct disinfection used material.</a:t>
            </a:r>
            <a:endParaRPr lang="ru-RU" sz="1600" dirty="0" smtClean="0">
              <a:latin typeface="Times New Roman" pitchFamily="18" charset="0"/>
              <a:cs typeface="Times New Roman" pitchFamily="18" charset="0"/>
            </a:endParaRPr>
          </a:p>
          <a:p>
            <a:pPr marL="0" lvl="0" indent="0">
              <a:buNone/>
            </a:pPr>
            <a:r>
              <a:rPr lang="ru-RU" sz="1600" dirty="0" smtClean="0">
                <a:latin typeface="Times New Roman" pitchFamily="18" charset="0"/>
                <a:cs typeface="Times New Roman" pitchFamily="18" charset="0"/>
              </a:rPr>
              <a:t>16.</a:t>
            </a:r>
            <a:r>
              <a:rPr lang="en-US" sz="1600" dirty="0" smtClean="0">
                <a:latin typeface="Times New Roman" pitchFamily="18" charset="0"/>
                <a:cs typeface="Times New Roman" pitchFamily="18" charset="0"/>
              </a:rPr>
              <a:t>Take the gloves off and  put  them in the container for disinfection.</a:t>
            </a:r>
            <a:endParaRPr lang="ru-RU" sz="1600" dirty="0" smtClean="0">
              <a:latin typeface="Times New Roman" pitchFamily="18" charset="0"/>
              <a:cs typeface="Times New Roman" pitchFamily="18" charset="0"/>
            </a:endParaRPr>
          </a:p>
          <a:p>
            <a:pPr marL="0" lvl="0" indent="0">
              <a:buNone/>
            </a:pPr>
            <a:r>
              <a:rPr lang="ru-RU" sz="1600" dirty="0" smtClean="0">
                <a:latin typeface="Times New Roman" pitchFamily="18" charset="0"/>
                <a:cs typeface="Times New Roman" pitchFamily="18" charset="0"/>
              </a:rPr>
              <a:t>17.</a:t>
            </a:r>
            <a:r>
              <a:rPr lang="en-US" sz="1600" dirty="0" smtClean="0">
                <a:latin typeface="Times New Roman" pitchFamily="18" charset="0"/>
                <a:cs typeface="Times New Roman" pitchFamily="18" charset="0"/>
              </a:rPr>
              <a:t>Wash hands hygienic way.</a:t>
            </a:r>
            <a:endParaRPr lang="ru-RU" sz="1600" dirty="0" smtClean="0">
              <a:latin typeface="Times New Roman" pitchFamily="18" charset="0"/>
              <a:cs typeface="Times New Roman" pitchFamily="18" charset="0"/>
            </a:endParaRPr>
          </a:p>
          <a:p>
            <a:pPr marL="0" lvl="0" indent="0">
              <a:buNone/>
            </a:pPr>
            <a:r>
              <a:rPr lang="ru-RU" sz="1600" dirty="0" smtClean="0">
                <a:latin typeface="Times New Roman" pitchFamily="18" charset="0"/>
                <a:cs typeface="Times New Roman" pitchFamily="18" charset="0"/>
              </a:rPr>
              <a:t>18.</a:t>
            </a:r>
            <a:r>
              <a:rPr lang="en-US" sz="1600" dirty="0" smtClean="0">
                <a:latin typeface="Times New Roman" pitchFamily="18" charset="0"/>
                <a:cs typeface="Times New Roman" pitchFamily="18" charset="0"/>
              </a:rPr>
              <a:t>Make a record of results in a medical documentation.</a:t>
            </a:r>
            <a:endParaRPr lang="ru-RU" sz="1600" dirty="0" smtClean="0">
              <a:latin typeface="Times New Roman" pitchFamily="18" charset="0"/>
              <a:cs typeface="Times New Roman" pitchFamily="18" charset="0"/>
            </a:endParaRPr>
          </a:p>
          <a:p>
            <a:pPr marL="0" indent="0">
              <a:buNone/>
            </a:pPr>
            <a:r>
              <a:rPr lang="de-DE" sz="1600" b="1" dirty="0" err="1" smtClean="0">
                <a:latin typeface="Times New Roman" pitchFamily="18" charset="0"/>
                <a:cs typeface="Times New Roman" pitchFamily="18" charset="0"/>
              </a:rPr>
              <a:t>Remember</a:t>
            </a:r>
            <a:r>
              <a:rPr lang="de-DE" sz="1600" b="1" dirty="0" smtClean="0">
                <a:latin typeface="Times New Roman" pitchFamily="18" charset="0"/>
                <a:cs typeface="Times New Roman" pitchFamily="18" charset="0"/>
              </a:rPr>
              <a:t>!</a:t>
            </a:r>
            <a:endParaRPr lang="ru-RU" sz="1600" b="1" dirty="0" smtClean="0">
              <a:latin typeface="Times New Roman" pitchFamily="18" charset="0"/>
              <a:cs typeface="Times New Roman" pitchFamily="18" charset="0"/>
            </a:endParaRPr>
          </a:p>
          <a:p>
            <a:pPr lvl="0"/>
            <a:r>
              <a:rPr lang="en-US" sz="1600" b="1" dirty="0" smtClean="0">
                <a:latin typeface="Times New Roman" pitchFamily="18" charset="0"/>
                <a:cs typeface="Times New Roman" pitchFamily="18" charset="0"/>
              </a:rPr>
              <a:t>If the patient has plaque on his tongue and lips, first, these places should be smear oil. After a short interval of time gently remove plaque.</a:t>
            </a:r>
            <a:endParaRPr lang="ru-RU" sz="1600" b="1" dirty="0" smtClean="0">
              <a:latin typeface="Times New Roman" pitchFamily="18" charset="0"/>
              <a:cs typeface="Times New Roman" pitchFamily="18" charset="0"/>
            </a:endParaRPr>
          </a:p>
          <a:p>
            <a:pPr marL="0" lvl="0" indent="0">
              <a:buNone/>
            </a:pPr>
            <a:r>
              <a:rPr lang="ru-RU" sz="1600" dirty="0" smtClean="0">
                <a:latin typeface="Times New Roman" pitchFamily="18" charset="0"/>
                <a:cs typeface="Times New Roman" pitchFamily="18" charset="0"/>
              </a:rPr>
              <a:t>19.</a:t>
            </a:r>
            <a:r>
              <a:rPr lang="en-US" sz="1600" dirty="0" smtClean="0">
                <a:latin typeface="Times New Roman" pitchFamily="18" charset="0"/>
                <a:cs typeface="Times New Roman" pitchFamily="18" charset="0"/>
              </a:rPr>
              <a:t>Oral mucosa of critically ill patients is characterized by dryness. It is recommended to lubricate the oral mucosa by oil (</a:t>
            </a:r>
            <a:r>
              <a:rPr lang="en-US" sz="1600" dirty="0" err="1" smtClean="0">
                <a:latin typeface="Times New Roman" pitchFamily="18" charset="0"/>
                <a:cs typeface="Times New Roman" pitchFamily="18" charset="0"/>
              </a:rPr>
              <a:t>vaseline</a:t>
            </a:r>
            <a:r>
              <a:rPr lang="en-US" sz="1600" dirty="0" smtClean="0">
                <a:latin typeface="Times New Roman" pitchFamily="18" charset="0"/>
                <a:cs typeface="Times New Roman" pitchFamily="18" charset="0"/>
              </a:rPr>
              <a:t>, olive, peach, sea buckthorn).</a:t>
            </a:r>
            <a:endParaRPr lang="ru-RU" sz="1600" dirty="0" smtClean="0">
              <a:latin typeface="Times New Roman" pitchFamily="18" charset="0"/>
              <a:cs typeface="Times New Roman" pitchFamily="18" charset="0"/>
            </a:endParaRPr>
          </a:p>
          <a:p>
            <a:pPr marL="0" lvl="0" indent="0">
              <a:buNone/>
            </a:pPr>
            <a:r>
              <a:rPr lang="ru-RU" sz="1600" dirty="0" smtClean="0">
                <a:latin typeface="Times New Roman" pitchFamily="18" charset="0"/>
                <a:cs typeface="Times New Roman" pitchFamily="18" charset="0"/>
              </a:rPr>
              <a:t>20.</a:t>
            </a:r>
            <a:r>
              <a:rPr lang="en-US" sz="1600" dirty="0" smtClean="0">
                <a:latin typeface="Times New Roman" pitchFamily="18" charset="0"/>
                <a:cs typeface="Times New Roman" pitchFamily="18" charset="0"/>
              </a:rPr>
              <a:t>Dentures must be removed before bedtime and processed. Store in a clean container. </a:t>
            </a:r>
            <a:endParaRPr lang="ru-RU" sz="1600" dirty="0" smtClean="0">
              <a:latin typeface="Times New Roman" pitchFamily="18" charset="0"/>
              <a:cs typeface="Times New Roman" pitchFamily="18" charset="0"/>
            </a:endParaRPr>
          </a:p>
          <a:p>
            <a:endParaRPr lang="ru-RU" sz="1600" dirty="0"/>
          </a:p>
        </p:txBody>
      </p:sp>
    </p:spTree>
    <p:extLst>
      <p:ext uri="{BB962C8B-B14F-4D97-AF65-F5344CB8AC3E}">
        <p14:creationId xmlns="" xmlns:p14="http://schemas.microsoft.com/office/powerpoint/2010/main" val="3161113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Wiping the mouth</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1026" name="Picture 2" descr="Картинки по запросу уход за ротовой полостью тяжелобольного картинк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17468" y="1486325"/>
            <a:ext cx="7810500" cy="47815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9351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45327" y="256478"/>
            <a:ext cx="5774473" cy="6311589"/>
          </a:xfrm>
        </p:spPr>
        <p:txBody>
          <a:bodyPr>
            <a:normAutofit fontScale="32500" lnSpcReduction="20000"/>
          </a:bodyPr>
          <a:lstStyle/>
          <a:p>
            <a:pPr marL="0" indent="0">
              <a:lnSpc>
                <a:spcPct val="120000"/>
              </a:lnSpc>
              <a:spcBef>
                <a:spcPts val="600"/>
              </a:spcBef>
              <a:buNone/>
            </a:pPr>
            <a:r>
              <a:rPr lang="de-DE" sz="4900" b="1" dirty="0" smtClean="0">
                <a:latin typeface="Times New Roman" pitchFamily="18" charset="0"/>
                <a:cs typeface="Times New Roman" pitchFamily="18" charset="0"/>
              </a:rPr>
              <a:t>IRRIGATION ORAL CAVITY</a:t>
            </a:r>
            <a:endParaRPr lang="ru-RU" sz="4900" dirty="0" smtClean="0">
              <a:latin typeface="Times New Roman" pitchFamily="18" charset="0"/>
              <a:cs typeface="Times New Roman" pitchFamily="18" charset="0"/>
            </a:endParaRPr>
          </a:p>
          <a:p>
            <a:pPr lvl="0">
              <a:lnSpc>
                <a:spcPct val="120000"/>
              </a:lnSpc>
              <a:spcBef>
                <a:spcPts val="600"/>
              </a:spcBef>
            </a:pPr>
            <a:r>
              <a:rPr lang="en-US" sz="4900" dirty="0" smtClean="0">
                <a:latin typeface="Times New Roman" pitchFamily="18" charset="0"/>
                <a:cs typeface="Times New Roman" pitchFamily="18" charset="0"/>
              </a:rPr>
              <a:t>Irrigation </a:t>
            </a:r>
            <a:r>
              <a:rPr lang="en-US" sz="4900" dirty="0">
                <a:latin typeface="Times New Roman" pitchFamily="18" charset="0"/>
                <a:cs typeface="Times New Roman" pitchFamily="18" charset="0"/>
              </a:rPr>
              <a:t>oral is conducted in the presence in inflammatory changes of the oral mucosa.</a:t>
            </a:r>
            <a:endParaRPr lang="ru-RU" sz="4900" dirty="0">
              <a:latin typeface="Times New Roman" pitchFamily="18" charset="0"/>
              <a:cs typeface="Times New Roman" pitchFamily="18" charset="0"/>
            </a:endParaRPr>
          </a:p>
          <a:p>
            <a:pPr lvl="0">
              <a:lnSpc>
                <a:spcPct val="120000"/>
              </a:lnSpc>
              <a:spcBef>
                <a:spcPts val="600"/>
              </a:spcBef>
            </a:pPr>
            <a:r>
              <a:rPr lang="en-US" sz="4900" dirty="0">
                <a:latin typeface="Times New Roman" pitchFamily="18" charset="0"/>
                <a:cs typeface="Times New Roman" pitchFamily="18" charset="0"/>
              </a:rPr>
              <a:t>Irrigation oral is carried out with antiseptic solutions or drugs.</a:t>
            </a:r>
            <a:endParaRPr lang="ru-RU" sz="4900" dirty="0">
              <a:latin typeface="Times New Roman" pitchFamily="18" charset="0"/>
              <a:cs typeface="Times New Roman" pitchFamily="18" charset="0"/>
            </a:endParaRPr>
          </a:p>
          <a:p>
            <a:pPr marL="0" indent="0">
              <a:lnSpc>
                <a:spcPct val="120000"/>
              </a:lnSpc>
              <a:spcBef>
                <a:spcPts val="600"/>
              </a:spcBef>
              <a:buNone/>
            </a:pPr>
            <a:r>
              <a:rPr lang="de-DE" sz="4900" b="1" dirty="0" err="1">
                <a:latin typeface="Times New Roman" pitchFamily="18" charset="0"/>
                <a:cs typeface="Times New Roman" pitchFamily="18" charset="0"/>
              </a:rPr>
              <a:t>Purpose</a:t>
            </a:r>
            <a:r>
              <a:rPr lang="de-DE" sz="4900" b="1" dirty="0">
                <a:latin typeface="Times New Roman" pitchFamily="18" charset="0"/>
                <a:cs typeface="Times New Roman" pitchFamily="18" charset="0"/>
              </a:rPr>
              <a:t>:</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medical</a:t>
            </a:r>
            <a:r>
              <a:rPr lang="de-DE" sz="4900" dirty="0">
                <a:latin typeface="Times New Roman" pitchFamily="18" charset="0"/>
                <a:cs typeface="Times New Roman" pitchFamily="18" charset="0"/>
              </a:rPr>
              <a:t>.</a:t>
            </a:r>
            <a:endParaRPr lang="ru-RU" sz="4900" dirty="0">
              <a:latin typeface="Times New Roman" pitchFamily="18" charset="0"/>
              <a:cs typeface="Times New Roman" pitchFamily="18" charset="0"/>
            </a:endParaRPr>
          </a:p>
          <a:p>
            <a:pPr marL="0" indent="0">
              <a:lnSpc>
                <a:spcPct val="120000"/>
              </a:lnSpc>
              <a:spcBef>
                <a:spcPts val="600"/>
              </a:spcBef>
              <a:buNone/>
            </a:pPr>
            <a:r>
              <a:rPr lang="de-DE" sz="4900" b="1" dirty="0">
                <a:latin typeface="Times New Roman" pitchFamily="18" charset="0"/>
                <a:cs typeface="Times New Roman" pitchFamily="18" charset="0"/>
              </a:rPr>
              <a:t>Equipment.</a:t>
            </a:r>
            <a:r>
              <a:rPr lang="de-DE" sz="4900" dirty="0">
                <a:latin typeface="Times New Roman" pitchFamily="18" charset="0"/>
                <a:cs typeface="Times New Roman" pitchFamily="18" charset="0"/>
              </a:rPr>
              <a:t> </a:t>
            </a:r>
            <a:r>
              <a:rPr lang="de-DE" sz="4900" b="1" dirty="0">
                <a:latin typeface="Times New Roman" pitchFamily="18" charset="0"/>
                <a:cs typeface="Times New Roman" pitchFamily="18" charset="0"/>
              </a:rPr>
              <a:t>Sterile</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gauze</a:t>
            </a:r>
            <a:r>
              <a:rPr lang="de-DE" sz="4900" dirty="0">
                <a:latin typeface="Times New Roman" pitchFamily="18" charset="0"/>
                <a:cs typeface="Times New Roman" pitchFamily="18" charset="0"/>
              </a:rPr>
              <a:t> </a:t>
            </a:r>
            <a:r>
              <a:rPr lang="en-US" sz="4900" dirty="0">
                <a:latin typeface="Times New Roman" pitchFamily="18" charset="0"/>
                <a:cs typeface="Times New Roman" pitchFamily="18" charset="0"/>
              </a:rPr>
              <a:t>napkin,</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tray</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spatula</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forceps</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syringe</a:t>
            </a:r>
            <a:r>
              <a:rPr lang="de-DE" sz="4900" dirty="0">
                <a:latin typeface="Times New Roman" pitchFamily="18" charset="0"/>
                <a:cs typeface="Times New Roman" pitchFamily="18" charset="0"/>
              </a:rPr>
              <a:t> </a:t>
            </a:r>
            <a:r>
              <a:rPr lang="en-US" sz="4900" dirty="0">
                <a:latin typeface="Times New Roman" pitchFamily="18" charset="0"/>
                <a:cs typeface="Times New Roman" pitchFamily="18" charset="0"/>
              </a:rPr>
              <a:t>of </a:t>
            </a:r>
            <a:r>
              <a:rPr lang="de-DE" sz="4900" dirty="0">
                <a:latin typeface="Times New Roman" pitchFamily="18" charset="0"/>
                <a:cs typeface="Times New Roman" pitchFamily="18" charset="0"/>
              </a:rPr>
              <a:t>Janet, </a:t>
            </a:r>
            <a:r>
              <a:rPr lang="de-DE" sz="4900" dirty="0" err="1">
                <a:latin typeface="Times New Roman" pitchFamily="18" charset="0"/>
                <a:cs typeface="Times New Roman" pitchFamily="18" charset="0"/>
              </a:rPr>
              <a:t>antiseptic</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solution</a:t>
            </a:r>
            <a:r>
              <a:rPr lang="de-DE" sz="4900" dirty="0">
                <a:latin typeface="Times New Roman" pitchFamily="18" charset="0"/>
                <a:cs typeface="Times New Roman" pitchFamily="18" charset="0"/>
              </a:rPr>
              <a:t> in </a:t>
            </a:r>
            <a:r>
              <a:rPr lang="en-US" sz="4900" dirty="0">
                <a:latin typeface="Times New Roman" pitchFamily="18" charset="0"/>
                <a:cs typeface="Times New Roman" pitchFamily="18" charset="0"/>
              </a:rPr>
              <a:t>measuring glass </a:t>
            </a:r>
            <a:r>
              <a:rPr lang="de-DE" sz="4900" dirty="0">
                <a:latin typeface="Times New Roman" pitchFamily="18" charset="0"/>
                <a:cs typeface="Times New Roman" pitchFamily="18" charset="0"/>
              </a:rPr>
              <a:t>(0.02% </a:t>
            </a:r>
            <a:r>
              <a:rPr lang="de-DE" sz="4900" dirty="0" err="1">
                <a:latin typeface="Times New Roman" pitchFamily="18" charset="0"/>
                <a:cs typeface="Times New Roman" pitchFamily="18" charset="0"/>
              </a:rPr>
              <a:t>aqueous</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solution</a:t>
            </a:r>
            <a:r>
              <a:rPr lang="de-DE" sz="4900" dirty="0">
                <a:latin typeface="Times New Roman" pitchFamily="18" charset="0"/>
                <a:cs typeface="Times New Roman" pitchFamily="18" charset="0"/>
              </a:rPr>
              <a:t> </a:t>
            </a:r>
            <a:r>
              <a:rPr lang="en-US" sz="4900" dirty="0">
                <a:latin typeface="Times New Roman" pitchFamily="18" charset="0"/>
                <a:cs typeface="Times New Roman" pitchFamily="18" charset="0"/>
              </a:rPr>
              <a:t> </a:t>
            </a:r>
            <a:r>
              <a:rPr lang="en-US" sz="4900" dirty="0" err="1">
                <a:latin typeface="Times New Roman" pitchFamily="18" charset="0"/>
                <a:cs typeface="Times New Roman" pitchFamily="18" charset="0"/>
              </a:rPr>
              <a:t>furacin</a:t>
            </a:r>
            <a:r>
              <a:rPr lang="en-US"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or</a:t>
            </a:r>
            <a:r>
              <a:rPr lang="de-DE" sz="4900" dirty="0">
                <a:latin typeface="Times New Roman" pitchFamily="18" charset="0"/>
                <a:cs typeface="Times New Roman" pitchFamily="18" charset="0"/>
              </a:rPr>
              <a:t> 0.9% </a:t>
            </a:r>
            <a:r>
              <a:rPr lang="de-DE" sz="4900" dirty="0" err="1">
                <a:latin typeface="Times New Roman" pitchFamily="18" charset="0"/>
                <a:cs typeface="Times New Roman" pitchFamily="18" charset="0"/>
              </a:rPr>
              <a:t>physiological</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solution</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of</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sodium</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chloride</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the</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infusion</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of</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calendula</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and</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chamomile</a:t>
            </a:r>
            <a:r>
              <a:rPr lang="de-DE" sz="4900" dirty="0">
                <a:latin typeface="Times New Roman" pitchFamily="18" charset="0"/>
                <a:cs typeface="Times New Roman" pitchFamily="18" charset="0"/>
              </a:rPr>
              <a:t>), </a:t>
            </a:r>
            <a:r>
              <a:rPr lang="en-US" sz="4900" dirty="0" err="1">
                <a:latin typeface="Times New Roman" pitchFamily="18" charset="0"/>
                <a:cs typeface="Times New Roman" pitchFamily="18" charset="0"/>
              </a:rPr>
              <a:t>vaseline</a:t>
            </a:r>
            <a:r>
              <a:rPr lang="en-US" sz="4900" dirty="0">
                <a:latin typeface="Times New Roman" pitchFamily="18" charset="0"/>
                <a:cs typeface="Times New Roman" pitchFamily="18" charset="0"/>
              </a:rPr>
              <a:t>, </a:t>
            </a:r>
            <a:r>
              <a:rPr lang="de-DE" sz="4900" dirty="0">
                <a:latin typeface="Times New Roman" pitchFamily="18" charset="0"/>
                <a:cs typeface="Times New Roman" pitchFamily="18" charset="0"/>
              </a:rPr>
              <a:t>warm </a:t>
            </a:r>
            <a:r>
              <a:rPr lang="de-DE" sz="4900" dirty="0" err="1">
                <a:latin typeface="Times New Roman" pitchFamily="18" charset="0"/>
                <a:cs typeface="Times New Roman" pitchFamily="18" charset="0"/>
              </a:rPr>
              <a:t>boiled</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water</a:t>
            </a:r>
            <a:r>
              <a:rPr lang="de-DE" sz="4900" dirty="0">
                <a:latin typeface="Times New Roman" pitchFamily="18" charset="0"/>
                <a:cs typeface="Times New Roman" pitchFamily="18" charset="0"/>
              </a:rPr>
              <a:t>. </a:t>
            </a:r>
            <a:r>
              <a:rPr lang="de-DE" sz="4900" b="1" dirty="0" err="1">
                <a:latin typeface="Times New Roman" pitchFamily="18" charset="0"/>
                <a:cs typeface="Times New Roman" pitchFamily="18" charset="0"/>
              </a:rPr>
              <a:t>Unsterile</a:t>
            </a:r>
            <a:r>
              <a:rPr lang="de-DE" sz="4900" b="1" dirty="0">
                <a:latin typeface="Times New Roman" pitchFamily="18" charset="0"/>
                <a:cs typeface="Times New Roman" pitchFamily="18" charset="0"/>
              </a:rPr>
              <a:t>: </a:t>
            </a:r>
            <a:r>
              <a:rPr lang="en-US" sz="4900" dirty="0">
                <a:latin typeface="Times New Roman" pitchFamily="18" charset="0"/>
                <a:cs typeface="Times New Roman" pitchFamily="18" charset="0"/>
              </a:rPr>
              <a:t>towel</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gloves</a:t>
            </a:r>
            <a:r>
              <a:rPr lang="de-DE" sz="4900" dirty="0">
                <a:latin typeface="Times New Roman" pitchFamily="18" charset="0"/>
                <a:cs typeface="Times New Roman" pitchFamily="18" charset="0"/>
              </a:rPr>
              <a:t>, a </a:t>
            </a:r>
            <a:r>
              <a:rPr lang="de-DE" sz="4900" dirty="0" err="1">
                <a:latin typeface="Times New Roman" pitchFamily="18" charset="0"/>
                <a:cs typeface="Times New Roman" pitchFamily="18" charset="0"/>
              </a:rPr>
              <a:t>container</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for</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disinfection</a:t>
            </a:r>
            <a:r>
              <a:rPr lang="de-DE" sz="4900" dirty="0">
                <a:latin typeface="Times New Roman" pitchFamily="18" charset="0"/>
                <a:cs typeface="Times New Roman" pitchFamily="18" charset="0"/>
              </a:rPr>
              <a:t> (</a:t>
            </a:r>
            <a:r>
              <a:rPr lang="de-DE" sz="4900" dirty="0" err="1">
                <a:latin typeface="Times New Roman" pitchFamily="18" charset="0"/>
                <a:cs typeface="Times New Roman" pitchFamily="18" charset="0"/>
              </a:rPr>
              <a:t>tray</a:t>
            </a:r>
            <a:r>
              <a:rPr lang="de-DE" sz="4900" dirty="0">
                <a:latin typeface="Times New Roman" pitchFamily="18" charset="0"/>
                <a:cs typeface="Times New Roman" pitchFamily="18" charset="0"/>
              </a:rPr>
              <a:t>).</a:t>
            </a:r>
            <a:endParaRPr lang="ru-RU" sz="4900" dirty="0">
              <a:latin typeface="Times New Roman" pitchFamily="18" charset="0"/>
              <a:cs typeface="Times New Roman" pitchFamily="18" charset="0"/>
            </a:endParaRPr>
          </a:p>
          <a:p>
            <a:pPr marL="0" indent="0">
              <a:lnSpc>
                <a:spcPct val="120000"/>
              </a:lnSpc>
              <a:spcBef>
                <a:spcPts val="600"/>
              </a:spcBef>
              <a:buNone/>
            </a:pPr>
            <a:r>
              <a:rPr lang="en-US" sz="4900" b="1" dirty="0">
                <a:latin typeface="Times New Roman" pitchFamily="18" charset="0"/>
                <a:cs typeface="Times New Roman" pitchFamily="18" charset="0"/>
              </a:rPr>
              <a:t>Algorithm</a:t>
            </a:r>
            <a:r>
              <a:rPr lang="de-DE" sz="4900" b="1" dirty="0">
                <a:latin typeface="Times New Roman" pitchFamily="18" charset="0"/>
                <a:cs typeface="Times New Roman" pitchFamily="18" charset="0"/>
              </a:rPr>
              <a:t>: </a:t>
            </a:r>
            <a:endParaRPr lang="de-DE" sz="4900" b="1" dirty="0" smtClean="0">
              <a:latin typeface="Times New Roman" pitchFamily="18" charset="0"/>
              <a:cs typeface="Times New Roman" pitchFamily="18" charset="0"/>
            </a:endParaRPr>
          </a:p>
          <a:p>
            <a:pPr marL="0" lvl="0" indent="0">
              <a:lnSpc>
                <a:spcPct val="120000"/>
              </a:lnSpc>
              <a:spcBef>
                <a:spcPts val="600"/>
              </a:spcBef>
              <a:buNone/>
            </a:pPr>
            <a:r>
              <a:rPr lang="en-US" sz="4900" dirty="0" smtClean="0">
                <a:latin typeface="Times New Roman" pitchFamily="18" charset="0"/>
                <a:cs typeface="Times New Roman" pitchFamily="18" charset="0"/>
              </a:rPr>
              <a:t>1. Explain </a:t>
            </a:r>
            <a:r>
              <a:rPr lang="en-US" sz="4900" dirty="0">
                <a:latin typeface="Times New Roman" pitchFamily="18" charset="0"/>
                <a:cs typeface="Times New Roman" pitchFamily="18" charset="0"/>
              </a:rPr>
              <a:t>to the patient the purpose and procedure course. Obtain patient’s consent. </a:t>
            </a:r>
            <a:endParaRPr lang="ru-RU" sz="4900" dirty="0">
              <a:latin typeface="Times New Roman" pitchFamily="18" charset="0"/>
              <a:cs typeface="Times New Roman" pitchFamily="18" charset="0"/>
            </a:endParaRPr>
          </a:p>
          <a:p>
            <a:pPr marL="0" lvl="0" indent="0">
              <a:lnSpc>
                <a:spcPct val="120000"/>
              </a:lnSpc>
              <a:spcBef>
                <a:spcPts val="600"/>
              </a:spcBef>
              <a:buNone/>
            </a:pPr>
            <a:r>
              <a:rPr lang="en-US" sz="4900" dirty="0" smtClean="0">
                <a:latin typeface="Times New Roman" pitchFamily="18" charset="0"/>
                <a:cs typeface="Times New Roman" pitchFamily="18" charset="0"/>
              </a:rPr>
              <a:t>2. Seat </a:t>
            </a:r>
            <a:r>
              <a:rPr lang="en-US" sz="4900" dirty="0">
                <a:latin typeface="Times New Roman" pitchFamily="18" charset="0"/>
                <a:cs typeface="Times New Roman" pitchFamily="18" charset="0"/>
              </a:rPr>
              <a:t>the </a:t>
            </a:r>
            <a:r>
              <a:rPr lang="en-US" sz="4900" dirty="0" err="1">
                <a:latin typeface="Times New Roman" pitchFamily="18" charset="0"/>
                <a:cs typeface="Times New Roman" pitchFamily="18" charset="0"/>
              </a:rPr>
              <a:t>the</a:t>
            </a:r>
            <a:r>
              <a:rPr lang="en-US" sz="4900" dirty="0">
                <a:latin typeface="Times New Roman" pitchFamily="18" charset="0"/>
                <a:cs typeface="Times New Roman" pitchFamily="18" charset="0"/>
              </a:rPr>
              <a:t> patient or lay down his in the Fowler‘s position.</a:t>
            </a:r>
            <a:endParaRPr lang="ru-RU" sz="4900" dirty="0">
              <a:latin typeface="Times New Roman" pitchFamily="18" charset="0"/>
              <a:cs typeface="Times New Roman" pitchFamily="18" charset="0"/>
            </a:endParaRPr>
          </a:p>
          <a:p>
            <a:pPr marL="0" lvl="0" indent="0">
              <a:lnSpc>
                <a:spcPct val="120000"/>
              </a:lnSpc>
              <a:spcBef>
                <a:spcPts val="600"/>
              </a:spcBef>
              <a:buNone/>
            </a:pPr>
            <a:r>
              <a:rPr lang="en-US" sz="4900" dirty="0" smtClean="0">
                <a:latin typeface="Times New Roman" pitchFamily="18" charset="0"/>
                <a:cs typeface="Times New Roman" pitchFamily="18" charset="0"/>
              </a:rPr>
              <a:t>3. Conduct </a:t>
            </a:r>
            <a:r>
              <a:rPr lang="en-US" sz="4900" dirty="0">
                <a:latin typeface="Times New Roman" pitchFamily="18" charset="0"/>
                <a:cs typeface="Times New Roman" pitchFamily="18" charset="0"/>
              </a:rPr>
              <a:t>hygienic washing hand and processing hand. Put the gloves on.</a:t>
            </a:r>
            <a:endParaRPr lang="ru-RU" sz="4900" dirty="0">
              <a:latin typeface="Times New Roman" pitchFamily="18" charset="0"/>
              <a:cs typeface="Times New Roman" pitchFamily="18" charset="0"/>
            </a:endParaRPr>
          </a:p>
          <a:p>
            <a:pPr marL="0" lvl="0" indent="0">
              <a:lnSpc>
                <a:spcPct val="120000"/>
              </a:lnSpc>
              <a:spcBef>
                <a:spcPts val="600"/>
              </a:spcBef>
              <a:buNone/>
            </a:pPr>
            <a:r>
              <a:rPr lang="en-US" sz="4900" dirty="0" smtClean="0">
                <a:latin typeface="Times New Roman" pitchFamily="18" charset="0"/>
                <a:cs typeface="Times New Roman" pitchFamily="18" charset="0"/>
              </a:rPr>
              <a:t>4. To </a:t>
            </a:r>
            <a:r>
              <a:rPr lang="en-US" sz="4900" dirty="0">
                <a:latin typeface="Times New Roman" pitchFamily="18" charset="0"/>
                <a:cs typeface="Times New Roman" pitchFamily="18" charset="0"/>
              </a:rPr>
              <a:t>cover neck and chest with a towel.</a:t>
            </a:r>
            <a:endParaRPr lang="ru-RU" sz="4900" dirty="0">
              <a:latin typeface="Times New Roman" pitchFamily="18" charset="0"/>
              <a:cs typeface="Times New Roman" pitchFamily="18" charset="0"/>
            </a:endParaRPr>
          </a:p>
          <a:p>
            <a:pPr marL="0" lvl="0" indent="0">
              <a:lnSpc>
                <a:spcPct val="120000"/>
              </a:lnSpc>
              <a:spcBef>
                <a:spcPts val="600"/>
              </a:spcBef>
              <a:buNone/>
            </a:pPr>
            <a:r>
              <a:rPr lang="en-US" sz="4900" dirty="0" smtClean="0">
                <a:latin typeface="Times New Roman" pitchFamily="18" charset="0"/>
                <a:cs typeface="Times New Roman" pitchFamily="18" charset="0"/>
              </a:rPr>
              <a:t>5. Attach </a:t>
            </a:r>
            <a:r>
              <a:rPr lang="en-US" sz="4900" dirty="0">
                <a:latin typeface="Times New Roman" pitchFamily="18" charset="0"/>
                <a:cs typeface="Times New Roman" pitchFamily="18" charset="0"/>
              </a:rPr>
              <a:t>the tray to the chin.</a:t>
            </a:r>
            <a:endParaRPr lang="ru-RU" sz="4900" dirty="0">
              <a:latin typeface="Times New Roman" pitchFamily="18" charset="0"/>
              <a:cs typeface="Times New Roman" pitchFamily="18" charset="0"/>
            </a:endParaRPr>
          </a:p>
          <a:p>
            <a:pPr marL="0" lvl="0" indent="0">
              <a:lnSpc>
                <a:spcPct val="120000"/>
              </a:lnSpc>
              <a:spcBef>
                <a:spcPts val="600"/>
              </a:spcBef>
              <a:buNone/>
            </a:pPr>
            <a:r>
              <a:rPr lang="en-US" sz="4900" dirty="0" smtClean="0">
                <a:latin typeface="Times New Roman" pitchFamily="18" charset="0"/>
                <a:cs typeface="Times New Roman" pitchFamily="18" charset="0"/>
              </a:rPr>
              <a:t>6. Ask </a:t>
            </a:r>
            <a:r>
              <a:rPr lang="en-US" sz="4900" dirty="0">
                <a:latin typeface="Times New Roman" pitchFamily="18" charset="0"/>
                <a:cs typeface="Times New Roman" pitchFamily="18" charset="0"/>
              </a:rPr>
              <a:t>the patient to close up his teeth. Turn the head to one side.</a:t>
            </a:r>
            <a:endParaRPr lang="ru-RU" sz="4900" dirty="0">
              <a:latin typeface="Times New Roman" pitchFamily="18" charset="0"/>
              <a:cs typeface="Times New Roman" pitchFamily="18" charset="0"/>
            </a:endParaRPr>
          </a:p>
          <a:p>
            <a:pPr marL="0" lvl="0" indent="0">
              <a:lnSpc>
                <a:spcPct val="120000"/>
              </a:lnSpc>
              <a:spcBef>
                <a:spcPts val="600"/>
              </a:spcBef>
              <a:buNone/>
            </a:pPr>
            <a:r>
              <a:rPr lang="en-US" sz="4900" dirty="0" smtClean="0">
                <a:latin typeface="Times New Roman" pitchFamily="18" charset="0"/>
                <a:cs typeface="Times New Roman" pitchFamily="18" charset="0"/>
              </a:rPr>
              <a:t>7. Fill </a:t>
            </a:r>
            <a:r>
              <a:rPr lang="en-US" sz="4900" dirty="0">
                <a:latin typeface="Times New Roman" pitchFamily="18" charset="0"/>
                <a:cs typeface="Times New Roman" pitchFamily="18" charset="0"/>
              </a:rPr>
              <a:t>up into the syringe of Janet solution for irrigation.</a:t>
            </a:r>
            <a:endParaRPr lang="ru-RU" sz="4900" dirty="0">
              <a:latin typeface="Times New Roman" pitchFamily="18" charset="0"/>
              <a:cs typeface="Times New Roman" pitchFamily="18" charset="0"/>
            </a:endParaRPr>
          </a:p>
          <a:p>
            <a:endParaRPr lang="ru-RU" dirty="0"/>
          </a:p>
          <a:p>
            <a:endParaRPr lang="ru-RU" dirty="0"/>
          </a:p>
        </p:txBody>
      </p:sp>
      <p:sp>
        <p:nvSpPr>
          <p:cNvPr id="4" name="Объект 3"/>
          <p:cNvSpPr>
            <a:spLocks noGrp="1"/>
          </p:cNvSpPr>
          <p:nvPr>
            <p:ph sz="half" idx="2"/>
          </p:nvPr>
        </p:nvSpPr>
        <p:spPr>
          <a:xfrm>
            <a:off x="6172200" y="479502"/>
            <a:ext cx="5826512" cy="6088565"/>
          </a:xfrm>
        </p:spPr>
        <p:txBody>
          <a:bodyPr>
            <a:normAutofit fontScale="32500" lnSpcReduction="20000"/>
          </a:bodyPr>
          <a:lstStyle/>
          <a:p>
            <a:pPr marL="0" lvl="0" indent="0">
              <a:lnSpc>
                <a:spcPct val="120000"/>
              </a:lnSpc>
              <a:spcBef>
                <a:spcPts val="600"/>
              </a:spcBef>
              <a:buNone/>
            </a:pPr>
            <a:r>
              <a:rPr lang="en-US" sz="4000" dirty="0" smtClean="0">
                <a:latin typeface="Times New Roman" pitchFamily="18" charset="0"/>
                <a:cs typeface="Times New Roman" pitchFamily="18" charset="0"/>
              </a:rPr>
              <a:t>8. Pull the corner of his mouth with a spatula. Enter the </a:t>
            </a:r>
            <a:r>
              <a:rPr lang="en-US" sz="4000" dirty="0" err="1" smtClean="0">
                <a:latin typeface="Times New Roman" pitchFamily="18" charset="0"/>
                <a:cs typeface="Times New Roman" pitchFamily="18" charset="0"/>
              </a:rPr>
              <a:t>сannula</a:t>
            </a:r>
            <a:r>
              <a:rPr lang="en-US" sz="4000" dirty="0" smtClean="0">
                <a:latin typeface="Times New Roman" pitchFamily="18" charset="0"/>
                <a:cs typeface="Times New Roman" pitchFamily="18" charset="0"/>
              </a:rPr>
              <a:t> of the syringe into the space between the cheek and teeth.</a:t>
            </a:r>
            <a:endParaRPr lang="ru-RU" sz="4000" dirty="0" smtClean="0">
              <a:latin typeface="Times New Roman" pitchFamily="18" charset="0"/>
              <a:cs typeface="Times New Roman" pitchFamily="18" charset="0"/>
            </a:endParaRPr>
          </a:p>
          <a:p>
            <a:pPr marL="0" lvl="0" indent="0">
              <a:lnSpc>
                <a:spcPct val="120000"/>
              </a:lnSpc>
              <a:spcBef>
                <a:spcPts val="600"/>
              </a:spcBef>
              <a:buNone/>
            </a:pPr>
            <a:r>
              <a:rPr lang="en-US" sz="4000" dirty="0" smtClean="0">
                <a:latin typeface="Times New Roman" pitchFamily="18" charset="0"/>
                <a:cs typeface="Times New Roman" pitchFamily="18" charset="0"/>
              </a:rPr>
              <a:t>9. Enter the tip of the syringe Janet in the space between the cheek and teeth.</a:t>
            </a:r>
            <a:endParaRPr lang="ru-RU" sz="4000" dirty="0" smtClean="0">
              <a:latin typeface="Times New Roman" pitchFamily="18" charset="0"/>
              <a:cs typeface="Times New Roman" pitchFamily="18" charset="0"/>
            </a:endParaRPr>
          </a:p>
          <a:p>
            <a:pPr marL="0" lvl="0" indent="0">
              <a:lnSpc>
                <a:spcPct val="120000"/>
              </a:lnSpc>
              <a:spcBef>
                <a:spcPts val="600"/>
              </a:spcBef>
              <a:buNone/>
            </a:pPr>
            <a:r>
              <a:rPr lang="en-US" sz="4000" dirty="0" smtClean="0">
                <a:latin typeface="Times New Roman" pitchFamily="18" charset="0"/>
                <a:cs typeface="Times New Roman" pitchFamily="18" charset="0"/>
              </a:rPr>
              <a:t>10. The space between the cheek and teeth wash out with an antiseptic solution.</a:t>
            </a:r>
            <a:endParaRPr lang="ru-RU" sz="4000" dirty="0" smtClean="0">
              <a:latin typeface="Times New Roman" pitchFamily="18" charset="0"/>
              <a:cs typeface="Times New Roman" pitchFamily="18" charset="0"/>
            </a:endParaRPr>
          </a:p>
          <a:p>
            <a:pPr marL="0" lvl="0" indent="0">
              <a:lnSpc>
                <a:spcPct val="120000"/>
              </a:lnSpc>
              <a:spcBef>
                <a:spcPts val="600"/>
              </a:spcBef>
              <a:buNone/>
            </a:pPr>
            <a:r>
              <a:rPr lang="en-US" sz="4000" dirty="0" smtClean="0">
                <a:latin typeface="Times New Roman" pitchFamily="18" charset="0"/>
                <a:cs typeface="Times New Roman" pitchFamily="18" charset="0"/>
              </a:rPr>
              <a:t>11. Rinse the mouth with warm boiled water.</a:t>
            </a:r>
            <a:endParaRPr lang="ru-RU" sz="4000" dirty="0" smtClean="0">
              <a:latin typeface="Times New Roman" pitchFamily="18" charset="0"/>
              <a:cs typeface="Times New Roman" pitchFamily="18" charset="0"/>
            </a:endParaRPr>
          </a:p>
          <a:p>
            <a:pPr marL="0" lvl="0" indent="0">
              <a:lnSpc>
                <a:spcPct val="120000"/>
              </a:lnSpc>
              <a:spcBef>
                <a:spcPts val="600"/>
              </a:spcBef>
              <a:buNone/>
            </a:pPr>
            <a:r>
              <a:rPr lang="en-US" sz="4000" dirty="0" smtClean="0">
                <a:latin typeface="Times New Roman" pitchFamily="18" charset="0"/>
                <a:cs typeface="Times New Roman" pitchFamily="18" charset="0"/>
              </a:rPr>
              <a:t>12. Turn the head in other side. Perform manipulation on the other hand.</a:t>
            </a:r>
            <a:endParaRPr lang="ru-RU" sz="4000" dirty="0" smtClean="0">
              <a:latin typeface="Times New Roman" pitchFamily="18" charset="0"/>
              <a:cs typeface="Times New Roman" pitchFamily="18" charset="0"/>
            </a:endParaRPr>
          </a:p>
          <a:p>
            <a:pPr marL="0" lvl="0" indent="0">
              <a:lnSpc>
                <a:spcPct val="120000"/>
              </a:lnSpc>
              <a:spcBef>
                <a:spcPts val="600"/>
              </a:spcBef>
              <a:buNone/>
            </a:pPr>
            <a:r>
              <a:rPr lang="en-US" sz="4000" dirty="0" smtClean="0">
                <a:latin typeface="Times New Roman" pitchFamily="18" charset="0"/>
                <a:cs typeface="Times New Roman" pitchFamily="18" charset="0"/>
              </a:rPr>
              <a:t>13. Remove surplus liquid from by dry </a:t>
            </a:r>
            <a:r>
              <a:rPr lang="de-DE" sz="4000" dirty="0" err="1" smtClean="0">
                <a:latin typeface="Times New Roman" pitchFamily="18" charset="0"/>
                <a:cs typeface="Times New Roman" pitchFamily="18" charset="0"/>
              </a:rPr>
              <a:t>gauze</a:t>
            </a:r>
            <a:r>
              <a:rPr lang="de-DE"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napkin. </a:t>
            </a:r>
            <a:endParaRPr lang="ru-RU" sz="4000" dirty="0" smtClean="0">
              <a:latin typeface="Times New Roman" pitchFamily="18" charset="0"/>
              <a:cs typeface="Times New Roman" pitchFamily="18" charset="0"/>
            </a:endParaRPr>
          </a:p>
          <a:p>
            <a:pPr marL="0" lvl="0" indent="0">
              <a:lnSpc>
                <a:spcPct val="120000"/>
              </a:lnSpc>
              <a:spcBef>
                <a:spcPts val="600"/>
              </a:spcBef>
              <a:buNone/>
            </a:pPr>
            <a:r>
              <a:rPr lang="en-US" sz="4000" dirty="0" smtClean="0">
                <a:latin typeface="Times New Roman" pitchFamily="18" charset="0"/>
                <a:cs typeface="Times New Roman" pitchFamily="18" charset="0"/>
              </a:rPr>
              <a:t>14. Conduct disinfection used material.</a:t>
            </a:r>
            <a:endParaRPr lang="ru-RU" sz="4000" dirty="0" smtClean="0">
              <a:latin typeface="Times New Roman" pitchFamily="18" charset="0"/>
              <a:cs typeface="Times New Roman" pitchFamily="18" charset="0"/>
            </a:endParaRPr>
          </a:p>
          <a:p>
            <a:pPr marL="0" lvl="0" indent="0">
              <a:lnSpc>
                <a:spcPct val="120000"/>
              </a:lnSpc>
              <a:spcBef>
                <a:spcPts val="600"/>
              </a:spcBef>
              <a:buNone/>
            </a:pPr>
            <a:r>
              <a:rPr lang="en-US" sz="4000" dirty="0" smtClean="0">
                <a:latin typeface="Times New Roman" pitchFamily="18" charset="0"/>
                <a:cs typeface="Times New Roman" pitchFamily="18" charset="0"/>
              </a:rPr>
              <a:t>15. Take the gloves off and  put  them in the container for disinfection.</a:t>
            </a:r>
            <a:endParaRPr lang="ru-RU" sz="4000" dirty="0" smtClean="0">
              <a:latin typeface="Times New Roman" pitchFamily="18" charset="0"/>
              <a:cs typeface="Times New Roman" pitchFamily="18" charset="0"/>
            </a:endParaRPr>
          </a:p>
          <a:p>
            <a:pPr marL="0" lvl="0" indent="0">
              <a:lnSpc>
                <a:spcPct val="120000"/>
              </a:lnSpc>
              <a:spcBef>
                <a:spcPts val="600"/>
              </a:spcBef>
              <a:buNone/>
            </a:pPr>
            <a:r>
              <a:rPr lang="en-US" sz="4000" dirty="0" smtClean="0">
                <a:latin typeface="Times New Roman" pitchFamily="18" charset="0"/>
                <a:cs typeface="Times New Roman" pitchFamily="18" charset="0"/>
              </a:rPr>
              <a:t>16. Wash hands hygienic way.</a:t>
            </a:r>
            <a:endParaRPr lang="ru-RU" sz="4000" dirty="0" smtClean="0">
              <a:latin typeface="Times New Roman" pitchFamily="18" charset="0"/>
              <a:cs typeface="Times New Roman" pitchFamily="18" charset="0"/>
            </a:endParaRPr>
          </a:p>
          <a:p>
            <a:pPr marL="0" lvl="0" indent="0">
              <a:lnSpc>
                <a:spcPct val="120000"/>
              </a:lnSpc>
              <a:spcBef>
                <a:spcPts val="600"/>
              </a:spcBef>
              <a:buNone/>
            </a:pPr>
            <a:r>
              <a:rPr lang="en-US" sz="4000" dirty="0" smtClean="0">
                <a:latin typeface="Times New Roman" pitchFamily="18" charset="0"/>
                <a:cs typeface="Times New Roman" pitchFamily="18" charset="0"/>
              </a:rPr>
              <a:t>17. Make a record of results in a medical documentation.</a:t>
            </a:r>
            <a:endParaRPr lang="de-DE" sz="4000" b="1" dirty="0" smtClean="0">
              <a:latin typeface="Times New Roman" pitchFamily="18" charset="0"/>
              <a:cs typeface="Times New Roman" pitchFamily="18" charset="0"/>
            </a:endParaRPr>
          </a:p>
          <a:p>
            <a:pPr marL="0" indent="0">
              <a:lnSpc>
                <a:spcPct val="120000"/>
              </a:lnSpc>
              <a:spcBef>
                <a:spcPts val="600"/>
              </a:spcBef>
              <a:buNone/>
            </a:pPr>
            <a:r>
              <a:rPr lang="de-DE" sz="4000" b="1" dirty="0" err="1" smtClean="0">
                <a:latin typeface="Times New Roman" pitchFamily="18" charset="0"/>
                <a:cs typeface="Times New Roman" pitchFamily="18" charset="0"/>
              </a:rPr>
              <a:t>Remember</a:t>
            </a:r>
            <a:r>
              <a:rPr lang="de-DE" sz="4000" b="1" dirty="0">
                <a:latin typeface="Times New Roman" pitchFamily="18" charset="0"/>
                <a:cs typeface="Times New Roman" pitchFamily="18" charset="0"/>
              </a:rPr>
              <a:t>!</a:t>
            </a:r>
            <a:endParaRPr lang="ru-RU" sz="4000" dirty="0">
              <a:latin typeface="Times New Roman" pitchFamily="18" charset="0"/>
              <a:cs typeface="Times New Roman" pitchFamily="18" charset="0"/>
            </a:endParaRPr>
          </a:p>
          <a:p>
            <a:pPr lvl="0">
              <a:lnSpc>
                <a:spcPct val="120000"/>
              </a:lnSpc>
              <a:spcBef>
                <a:spcPts val="600"/>
              </a:spcBef>
            </a:pPr>
            <a:r>
              <a:rPr lang="en-US" sz="4000" b="1" dirty="0">
                <a:latin typeface="Times New Roman" pitchFamily="18" charset="0"/>
                <a:cs typeface="Times New Roman" pitchFamily="18" charset="0"/>
              </a:rPr>
              <a:t>Remove dentures before performing this procedure.</a:t>
            </a:r>
            <a:endParaRPr lang="ru-RU" sz="4000" b="1" dirty="0">
              <a:latin typeface="Times New Roman" pitchFamily="18" charset="0"/>
              <a:cs typeface="Times New Roman" pitchFamily="18" charset="0"/>
            </a:endParaRPr>
          </a:p>
          <a:p>
            <a:pPr lvl="0">
              <a:lnSpc>
                <a:spcPct val="120000"/>
              </a:lnSpc>
              <a:spcBef>
                <a:spcPts val="600"/>
              </a:spcBef>
            </a:pPr>
            <a:r>
              <a:rPr lang="en-US" sz="4000" b="1" dirty="0">
                <a:latin typeface="Times New Roman" pitchFamily="18" charset="0"/>
                <a:cs typeface="Times New Roman" pitchFamily="18" charset="0"/>
              </a:rPr>
              <a:t>Oral irrigation is strictly prohibited carry out by patient in unconsciousness. Liquid can get into the respiratory tract, may develop asphyxia.</a:t>
            </a:r>
            <a:endParaRPr lang="ru-RU" sz="4000" b="1" dirty="0">
              <a:latin typeface="Times New Roman" pitchFamily="18" charset="0"/>
              <a:cs typeface="Times New Roman" pitchFamily="18" charset="0"/>
            </a:endParaRPr>
          </a:p>
          <a:p>
            <a:pPr lvl="0">
              <a:lnSpc>
                <a:spcPct val="120000"/>
              </a:lnSpc>
              <a:spcBef>
                <a:spcPts val="600"/>
              </a:spcBef>
            </a:pPr>
            <a:r>
              <a:rPr lang="en-US" sz="4000" b="1" dirty="0">
                <a:latin typeface="Times New Roman" pitchFamily="18" charset="0"/>
                <a:cs typeface="Times New Roman" pitchFamily="18" charset="0"/>
              </a:rPr>
              <a:t>Wiping of the mouth should always be preceded the  irrigation  oral.</a:t>
            </a:r>
            <a:endParaRPr lang="ru-RU" sz="4000" b="1" dirty="0">
              <a:latin typeface="Times New Roman" pitchFamily="18" charset="0"/>
              <a:cs typeface="Times New Roman" pitchFamily="18" charset="0"/>
            </a:endParaRPr>
          </a:p>
          <a:p>
            <a:endParaRPr lang="ru-RU" b="1" dirty="0"/>
          </a:p>
        </p:txBody>
      </p:sp>
    </p:spTree>
    <p:extLst>
      <p:ext uri="{BB962C8B-B14F-4D97-AF65-F5344CB8AC3E}">
        <p14:creationId xmlns="" xmlns:p14="http://schemas.microsoft.com/office/powerpoint/2010/main" val="1510461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390293"/>
            <a:ext cx="4692805" cy="5786670"/>
          </a:xfrm>
        </p:spPr>
        <p:txBody>
          <a:bodyPr>
            <a:noAutofit/>
          </a:bodyPr>
          <a:lstStyle/>
          <a:p>
            <a:pPr marL="0" indent="0">
              <a:buNone/>
            </a:pPr>
            <a:r>
              <a:rPr lang="en-US" sz="2000" b="1" dirty="0" err="1" smtClean="0"/>
              <a:t>Сare</a:t>
            </a:r>
            <a:r>
              <a:rPr lang="en-US" sz="2000" b="1" dirty="0" smtClean="0"/>
              <a:t> of eyes</a:t>
            </a:r>
          </a:p>
          <a:p>
            <a:r>
              <a:rPr lang="en-US" sz="2000" dirty="0" smtClean="0"/>
              <a:t>A common problem of the eyes are secretions that dry on the lashes as crusts. This may need to be softened and wiped away under sterile conditions. Eyes are cleaned from the outer to the inner canthus. When sterile procedure is required, each eye is cleaned with separate swabs, swabbing each eye once only. This prevent spread of infection from one eye to other and to avoid possible recontamination of the same eye.</a:t>
            </a:r>
            <a:endParaRPr lang="ru-RU" sz="2000" dirty="0"/>
          </a:p>
        </p:txBody>
      </p:sp>
      <p:sp>
        <p:nvSpPr>
          <p:cNvPr id="4" name="Объект 3"/>
          <p:cNvSpPr>
            <a:spLocks noGrp="1"/>
          </p:cNvSpPr>
          <p:nvPr>
            <p:ph sz="half" idx="2"/>
          </p:nvPr>
        </p:nvSpPr>
        <p:spPr>
          <a:xfrm>
            <a:off x="5687122" y="390292"/>
            <a:ext cx="6222380" cy="6155473"/>
          </a:xfrm>
        </p:spPr>
        <p:txBody>
          <a:bodyPr>
            <a:normAutofit fontScale="55000" lnSpcReduction="20000"/>
          </a:bodyPr>
          <a:lstStyle/>
          <a:p>
            <a:pPr marL="0" indent="0">
              <a:buNone/>
            </a:pPr>
            <a:r>
              <a:rPr lang="de-DE" sz="3600" b="1" dirty="0" smtClean="0"/>
              <a:t>WIPING THE EYE</a:t>
            </a:r>
            <a:endParaRPr lang="ru-RU" sz="3600" dirty="0" smtClean="0"/>
          </a:p>
          <a:p>
            <a:pPr lvl="0"/>
            <a:r>
              <a:rPr lang="en-US" b="1" dirty="0" smtClean="0"/>
              <a:t>Purpose</a:t>
            </a:r>
            <a:r>
              <a:rPr lang="en-US" b="1" dirty="0"/>
              <a:t>:</a:t>
            </a:r>
            <a:r>
              <a:rPr lang="en-US" dirty="0"/>
              <a:t> prevention of inflammatory eye diseases.</a:t>
            </a:r>
            <a:endParaRPr lang="ru-RU" dirty="0"/>
          </a:p>
          <a:p>
            <a:pPr lvl="0"/>
            <a:r>
              <a:rPr lang="de-DE" b="1" dirty="0"/>
              <a:t>Equipment</a:t>
            </a:r>
            <a:r>
              <a:rPr lang="en-US" b="1" dirty="0"/>
              <a:t>.</a:t>
            </a:r>
            <a:r>
              <a:rPr lang="de-DE" b="1" dirty="0"/>
              <a:t> Sterile</a:t>
            </a:r>
            <a:r>
              <a:rPr lang="de-DE" dirty="0"/>
              <a:t>: </a:t>
            </a:r>
            <a:r>
              <a:rPr lang="de-DE" dirty="0" err="1"/>
              <a:t>tray</a:t>
            </a:r>
            <a:r>
              <a:rPr lang="de-DE" dirty="0"/>
              <a:t>, </a:t>
            </a:r>
            <a:r>
              <a:rPr lang="de-DE" dirty="0" err="1"/>
              <a:t>gauze</a:t>
            </a:r>
            <a:r>
              <a:rPr lang="de-DE" dirty="0"/>
              <a:t> </a:t>
            </a:r>
            <a:r>
              <a:rPr lang="en-US" dirty="0"/>
              <a:t>napkin</a:t>
            </a:r>
            <a:r>
              <a:rPr lang="de-DE" dirty="0"/>
              <a:t>s, </a:t>
            </a:r>
            <a:r>
              <a:rPr lang="en-US" dirty="0"/>
              <a:t>tweezers, </a:t>
            </a:r>
            <a:r>
              <a:rPr lang="de-DE" dirty="0" err="1"/>
              <a:t>antiseptic</a:t>
            </a:r>
            <a:r>
              <a:rPr lang="de-DE" dirty="0"/>
              <a:t> </a:t>
            </a:r>
            <a:r>
              <a:rPr lang="de-DE" dirty="0" err="1"/>
              <a:t>solution</a:t>
            </a:r>
            <a:r>
              <a:rPr lang="de-DE" dirty="0"/>
              <a:t> in </a:t>
            </a:r>
            <a:r>
              <a:rPr lang="en-US" dirty="0"/>
              <a:t>measuring glass </a:t>
            </a:r>
            <a:r>
              <a:rPr lang="de-DE" dirty="0"/>
              <a:t>(0.02% </a:t>
            </a:r>
            <a:r>
              <a:rPr lang="de-DE" dirty="0" err="1"/>
              <a:t>aqueous</a:t>
            </a:r>
            <a:r>
              <a:rPr lang="de-DE" dirty="0"/>
              <a:t> </a:t>
            </a:r>
            <a:r>
              <a:rPr lang="de-DE" dirty="0" err="1"/>
              <a:t>solution</a:t>
            </a:r>
            <a:r>
              <a:rPr lang="en-US" dirty="0"/>
              <a:t> </a:t>
            </a:r>
            <a:r>
              <a:rPr lang="en-US" dirty="0" err="1"/>
              <a:t>furacin</a:t>
            </a:r>
            <a:r>
              <a:rPr lang="de-DE" dirty="0"/>
              <a:t>). </a:t>
            </a:r>
            <a:r>
              <a:rPr lang="de-DE" b="1" dirty="0" err="1"/>
              <a:t>Unsterile</a:t>
            </a:r>
            <a:r>
              <a:rPr lang="de-DE" b="1" dirty="0"/>
              <a:t>:</a:t>
            </a:r>
            <a:r>
              <a:rPr lang="de-DE" dirty="0"/>
              <a:t> </a:t>
            </a:r>
            <a:r>
              <a:rPr lang="de-DE" dirty="0" err="1"/>
              <a:t>gloves</a:t>
            </a:r>
            <a:r>
              <a:rPr lang="de-DE" dirty="0"/>
              <a:t>, a </a:t>
            </a:r>
            <a:r>
              <a:rPr lang="de-DE" dirty="0" err="1"/>
              <a:t>container</a:t>
            </a:r>
            <a:r>
              <a:rPr lang="de-DE" dirty="0"/>
              <a:t> </a:t>
            </a:r>
            <a:r>
              <a:rPr lang="de-DE" dirty="0" err="1"/>
              <a:t>for</a:t>
            </a:r>
            <a:r>
              <a:rPr lang="de-DE" dirty="0"/>
              <a:t> </a:t>
            </a:r>
            <a:r>
              <a:rPr lang="de-DE" dirty="0" err="1"/>
              <a:t>disinfection</a:t>
            </a:r>
            <a:r>
              <a:rPr lang="de-DE" dirty="0"/>
              <a:t> (</a:t>
            </a:r>
            <a:r>
              <a:rPr lang="de-DE" dirty="0" err="1"/>
              <a:t>tray</a:t>
            </a:r>
            <a:r>
              <a:rPr lang="de-DE" dirty="0" smtClean="0"/>
              <a:t>).</a:t>
            </a:r>
            <a:endParaRPr lang="ru-RU" dirty="0"/>
          </a:p>
          <a:p>
            <a:pPr marL="0" indent="0">
              <a:buNone/>
            </a:pPr>
            <a:r>
              <a:rPr lang="en-US" b="1" dirty="0"/>
              <a:t>Algorithm</a:t>
            </a:r>
            <a:r>
              <a:rPr lang="de-DE" b="1" dirty="0"/>
              <a:t>: </a:t>
            </a:r>
            <a:endParaRPr lang="ru-RU" dirty="0"/>
          </a:p>
          <a:p>
            <a:pPr lvl="0"/>
            <a:r>
              <a:rPr lang="en-US" dirty="0"/>
              <a:t>Explain to the patient the purpose and procedure course. Obtain patient’s consent. </a:t>
            </a:r>
            <a:endParaRPr lang="ru-RU" dirty="0"/>
          </a:p>
          <a:p>
            <a:pPr lvl="0"/>
            <a:r>
              <a:rPr lang="en-US" dirty="0"/>
              <a:t>Conduct hygienic washing hand and processing hand.</a:t>
            </a:r>
            <a:endParaRPr lang="ru-RU" dirty="0"/>
          </a:p>
          <a:p>
            <a:pPr lvl="0"/>
            <a:r>
              <a:rPr lang="en-US" dirty="0"/>
              <a:t>Put the gloves on.</a:t>
            </a:r>
            <a:endParaRPr lang="ru-RU" dirty="0"/>
          </a:p>
          <a:p>
            <a:pPr lvl="0"/>
            <a:r>
              <a:rPr lang="en-US" dirty="0"/>
              <a:t>Inspect the eyes, assess the condition.</a:t>
            </a:r>
            <a:endParaRPr lang="ru-RU" dirty="0"/>
          </a:p>
          <a:p>
            <a:pPr lvl="0"/>
            <a:r>
              <a:rPr lang="en-US" dirty="0"/>
              <a:t>Take a gauze napkin with tweezers, moisten in an antiseptic solution, take the gauze napkin in your right hand.</a:t>
            </a:r>
            <a:endParaRPr lang="ru-RU" dirty="0"/>
          </a:p>
          <a:p>
            <a:pPr lvl="0"/>
            <a:r>
              <a:rPr lang="en-US" b="1" dirty="0"/>
              <a:t>Wipe eyelid in the direction from external corner of the eye to the internal. Use several</a:t>
            </a:r>
            <a:r>
              <a:rPr lang="de-DE" b="1" dirty="0"/>
              <a:t> </a:t>
            </a:r>
            <a:r>
              <a:rPr lang="de-DE" b="1" dirty="0" err="1"/>
              <a:t>gauze</a:t>
            </a:r>
            <a:r>
              <a:rPr lang="de-DE" b="1" dirty="0"/>
              <a:t> </a:t>
            </a:r>
            <a:r>
              <a:rPr lang="en-US" b="1" dirty="0"/>
              <a:t>napkins, if necessary.</a:t>
            </a:r>
            <a:endParaRPr lang="ru-RU" b="1" dirty="0"/>
          </a:p>
          <a:p>
            <a:pPr lvl="0"/>
            <a:r>
              <a:rPr lang="en-US" dirty="0"/>
              <a:t>Then wipe eyelid with a dry </a:t>
            </a:r>
            <a:r>
              <a:rPr lang="de-DE" dirty="0" err="1"/>
              <a:t>gauze</a:t>
            </a:r>
            <a:r>
              <a:rPr lang="de-DE" dirty="0"/>
              <a:t> </a:t>
            </a:r>
            <a:r>
              <a:rPr lang="en-US" dirty="0"/>
              <a:t>napkin in the same direction.</a:t>
            </a:r>
            <a:endParaRPr lang="ru-RU" dirty="0"/>
          </a:p>
          <a:p>
            <a:pPr lvl="0"/>
            <a:r>
              <a:rPr lang="de-DE" dirty="0" err="1"/>
              <a:t>Similarly</a:t>
            </a:r>
            <a:r>
              <a:rPr lang="en-US" dirty="0"/>
              <a:t> treat the other eye.</a:t>
            </a:r>
            <a:endParaRPr lang="ru-RU" dirty="0"/>
          </a:p>
          <a:p>
            <a:pPr lvl="0"/>
            <a:r>
              <a:rPr lang="en-US" dirty="0"/>
              <a:t>Conduct disinfection used material.</a:t>
            </a:r>
            <a:endParaRPr lang="ru-RU" dirty="0"/>
          </a:p>
          <a:p>
            <a:pPr lvl="0"/>
            <a:r>
              <a:rPr lang="en-US" dirty="0"/>
              <a:t>Take the gloves off and  put  them in the container for disinfection.</a:t>
            </a:r>
            <a:endParaRPr lang="ru-RU" dirty="0"/>
          </a:p>
          <a:p>
            <a:pPr lvl="0"/>
            <a:r>
              <a:rPr lang="en-US" dirty="0"/>
              <a:t>Wash hands in hygienic way .</a:t>
            </a:r>
            <a:endParaRPr lang="ru-RU" dirty="0"/>
          </a:p>
          <a:p>
            <a:pPr lvl="0"/>
            <a:r>
              <a:rPr lang="en-US" dirty="0"/>
              <a:t>Make a record of results in a medical documentation.</a:t>
            </a:r>
            <a:endParaRPr lang="ru-RU" dirty="0"/>
          </a:p>
          <a:p>
            <a:r>
              <a:rPr lang="de-DE" b="1" dirty="0"/>
              <a:t> </a:t>
            </a:r>
            <a:endParaRPr lang="ru-RU" dirty="0"/>
          </a:p>
          <a:p>
            <a:endParaRPr lang="ru-RU" dirty="0"/>
          </a:p>
        </p:txBody>
      </p:sp>
      <p:pic>
        <p:nvPicPr>
          <p:cNvPr id="8194" name="Picture 2" descr="Картинки по запросу обработка глаз тяжелобольного картинк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19454" y="4283927"/>
            <a:ext cx="2660494" cy="22618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5395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78780" y="285750"/>
            <a:ext cx="10179670" cy="6572250"/>
          </a:xfrm>
        </p:spPr>
        <p:txBody>
          <a:bodyPr>
            <a:normAutofit fontScale="55000" lnSpcReduction="20000"/>
          </a:bodyPr>
          <a:lstStyle/>
          <a:p>
            <a:pPr marL="0" indent="0">
              <a:buNone/>
            </a:pPr>
            <a:r>
              <a:rPr lang="de-DE" sz="2900" b="1" dirty="0" smtClean="0">
                <a:latin typeface="Times New Roman" pitchFamily="18" charset="0"/>
                <a:cs typeface="Times New Roman" pitchFamily="18" charset="0"/>
              </a:rPr>
              <a:t>DRIPPING THE DROPS IN EYES</a:t>
            </a:r>
            <a:endParaRPr lang="ru-RU" sz="2900" dirty="0" smtClean="0">
              <a:latin typeface="Times New Roman" pitchFamily="18" charset="0"/>
              <a:cs typeface="Times New Roman" pitchFamily="18" charset="0"/>
            </a:endParaRPr>
          </a:p>
          <a:p>
            <a:pPr lvl="0"/>
            <a:r>
              <a:rPr lang="de-DE" sz="2900" b="1" dirty="0" err="1" smtClean="0">
                <a:latin typeface="Times New Roman" pitchFamily="18" charset="0"/>
                <a:cs typeface="Times New Roman" pitchFamily="18" charset="0"/>
              </a:rPr>
              <a:t>Purpose</a:t>
            </a:r>
            <a:r>
              <a:rPr lang="de-DE" sz="2900" b="1" dirty="0">
                <a:latin typeface="Times New Roman" pitchFamily="18" charset="0"/>
                <a:cs typeface="Times New Roman" pitchFamily="18" charset="0"/>
              </a:rPr>
              <a:t>:</a:t>
            </a:r>
            <a:r>
              <a:rPr lang="de-DE" sz="2900" dirty="0">
                <a:latin typeface="Times New Roman" pitchFamily="18" charset="0"/>
                <a:cs typeface="Times New Roman" pitchFamily="18" charset="0"/>
              </a:rPr>
              <a:t> </a:t>
            </a:r>
            <a:r>
              <a:rPr lang="de-DE" sz="2900" dirty="0" err="1">
                <a:latin typeface="Times New Roman" pitchFamily="18" charset="0"/>
                <a:cs typeface="Times New Roman" pitchFamily="18" charset="0"/>
              </a:rPr>
              <a:t>medical</a:t>
            </a:r>
            <a:endParaRPr lang="ru-RU" sz="2900" dirty="0">
              <a:latin typeface="Times New Roman" pitchFamily="18" charset="0"/>
              <a:cs typeface="Times New Roman" pitchFamily="18" charset="0"/>
            </a:endParaRPr>
          </a:p>
          <a:p>
            <a:pPr lvl="0"/>
            <a:r>
              <a:rPr lang="en-US" sz="2900" b="1" dirty="0">
                <a:latin typeface="Times New Roman" pitchFamily="18" charset="0"/>
                <a:cs typeface="Times New Roman" pitchFamily="18" charset="0"/>
              </a:rPr>
              <a:t>Equipment </a:t>
            </a:r>
            <a:r>
              <a:rPr lang="en-US" sz="2900" dirty="0">
                <a:latin typeface="Times New Roman" pitchFamily="18" charset="0"/>
                <a:cs typeface="Times New Roman" pitchFamily="18" charset="0"/>
              </a:rPr>
              <a:t>. Sterile: pipette, gauze napkins, a drug, tray. Unsterile: gloves, container for disinfection (tray</a:t>
            </a:r>
            <a:r>
              <a:rPr lang="en-US" sz="2900" dirty="0" smtClean="0">
                <a:latin typeface="Times New Roman" pitchFamily="18" charset="0"/>
                <a:cs typeface="Times New Roman" pitchFamily="18" charset="0"/>
              </a:rPr>
              <a:t>).</a:t>
            </a:r>
            <a:r>
              <a:rPr lang="en-US" sz="2900" b="1" dirty="0">
                <a:latin typeface="Times New Roman" pitchFamily="18" charset="0"/>
                <a:cs typeface="Times New Roman" pitchFamily="18" charset="0"/>
              </a:rPr>
              <a:t> </a:t>
            </a:r>
            <a:endParaRPr lang="ru-RU" sz="2900" dirty="0">
              <a:latin typeface="Times New Roman" pitchFamily="18" charset="0"/>
              <a:cs typeface="Times New Roman" pitchFamily="18" charset="0"/>
            </a:endParaRPr>
          </a:p>
          <a:p>
            <a:pPr marL="0" indent="0">
              <a:buNone/>
            </a:pPr>
            <a:r>
              <a:rPr lang="en-US" sz="2900" b="1" dirty="0">
                <a:latin typeface="Times New Roman" pitchFamily="18" charset="0"/>
                <a:cs typeface="Times New Roman" pitchFamily="18" charset="0"/>
              </a:rPr>
              <a:t>Algorithm</a:t>
            </a:r>
            <a:r>
              <a:rPr lang="de-DE" sz="2900" b="1" dirty="0">
                <a:latin typeface="Times New Roman" pitchFamily="18" charset="0"/>
                <a:cs typeface="Times New Roman" pitchFamily="18" charset="0"/>
              </a:rPr>
              <a:t>:</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Explain to the patient the purpose and procedure course. Obtain patient’s consent. </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Conduct hygienic washing hand and processing hand. Put the gloves on.</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Seat the patient face to light. Gently tilt the head or put on the back without a pillow. Offer the patient to look up.</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Check the name of  medicine. Check the concentration and dose of the medicament.</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Take the pipette in your right hand. Put the medicament in the pipette.</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In the left hand take a gauze napkin.</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Apply the gauze napkin to the inferior eyelid .</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Pull the lower eyelid down.</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Drip 1-2 drops of the drug in the conjunctival sac. Closer to the nose.</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Residues of drug wipe with gauze napkin. </a:t>
            </a:r>
            <a:endParaRPr lang="ru-RU" sz="2900" dirty="0">
              <a:latin typeface="Times New Roman" pitchFamily="18" charset="0"/>
              <a:cs typeface="Times New Roman" pitchFamily="18" charset="0"/>
            </a:endParaRPr>
          </a:p>
          <a:p>
            <a:pPr lvl="0"/>
            <a:r>
              <a:rPr lang="ru-RU" sz="2900" dirty="0">
                <a:latin typeface="Times New Roman" pitchFamily="18" charset="0"/>
                <a:cs typeface="Times New Roman" pitchFamily="18" charset="0"/>
              </a:rPr>
              <a:t>С</a:t>
            </a:r>
            <a:r>
              <a:rPr lang="en-US" sz="2900" dirty="0" err="1">
                <a:latin typeface="Times New Roman" pitchFamily="18" charset="0"/>
                <a:cs typeface="Times New Roman" pitchFamily="18" charset="0"/>
              </a:rPr>
              <a:t>hange</a:t>
            </a:r>
            <a:r>
              <a:rPr lang="en-US" sz="2900" dirty="0">
                <a:latin typeface="Times New Roman" pitchFamily="18" charset="0"/>
                <a:cs typeface="Times New Roman" pitchFamily="18" charset="0"/>
              </a:rPr>
              <a:t> the gauze napkin.</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Drip drops in the other eye.</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Conduct disinfection used material.</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Take the gloves off and  put  them in the container for disinfection.</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Wash hands hygienic way.</a:t>
            </a:r>
            <a:endParaRPr lang="ru-RU" sz="2900" dirty="0">
              <a:latin typeface="Times New Roman" pitchFamily="18" charset="0"/>
              <a:cs typeface="Times New Roman" pitchFamily="18" charset="0"/>
            </a:endParaRPr>
          </a:p>
          <a:p>
            <a:pPr lvl="0"/>
            <a:r>
              <a:rPr lang="en-US" sz="2900" dirty="0">
                <a:latin typeface="Times New Roman" pitchFamily="18" charset="0"/>
                <a:cs typeface="Times New Roman" pitchFamily="18" charset="0"/>
              </a:rPr>
              <a:t>Make a record of results in a medical documentation.</a:t>
            </a:r>
            <a:endParaRPr lang="ru-RU" sz="2900" dirty="0">
              <a:latin typeface="Times New Roman" pitchFamily="18" charset="0"/>
              <a:cs typeface="Times New Roman" pitchFamily="18" charset="0"/>
            </a:endParaRPr>
          </a:p>
          <a:p>
            <a:endParaRPr lang="ru-RU" dirty="0"/>
          </a:p>
        </p:txBody>
      </p:sp>
      <p:sp>
        <p:nvSpPr>
          <p:cNvPr id="4" name="Объект 3"/>
          <p:cNvSpPr>
            <a:spLocks noGrp="1"/>
          </p:cNvSpPr>
          <p:nvPr>
            <p:ph sz="half" idx="2"/>
          </p:nvPr>
        </p:nvSpPr>
        <p:spPr>
          <a:xfrm>
            <a:off x="7359804" y="1825625"/>
            <a:ext cx="3993995" cy="4351338"/>
          </a:xfrm>
        </p:spPr>
        <p:txBody>
          <a:bodyPr>
            <a:normAutofit fontScale="55000" lnSpcReduction="20000"/>
          </a:bodyPr>
          <a:lstStyle/>
          <a:p>
            <a:endParaRPr lang="ru-RU" dirty="0"/>
          </a:p>
        </p:txBody>
      </p:sp>
      <p:pic>
        <p:nvPicPr>
          <p:cNvPr id="2" name="Picture 2" descr="http://asv0825.ru/sestrinskoe_delo/9.9.jpg"/>
          <p:cNvPicPr>
            <a:picLocks noChangeAspect="1" noChangeArrowheads="1"/>
          </p:cNvPicPr>
          <p:nvPr/>
        </p:nvPicPr>
        <p:blipFill>
          <a:blip r:embed="rId2"/>
          <a:srcRect/>
          <a:stretch>
            <a:fillRect/>
          </a:stretch>
        </p:blipFill>
        <p:spPr bwMode="auto">
          <a:xfrm>
            <a:off x="6743700" y="4924424"/>
            <a:ext cx="5448300" cy="1933576"/>
          </a:xfrm>
          <a:prstGeom prst="rect">
            <a:avLst/>
          </a:prstGeom>
          <a:noFill/>
        </p:spPr>
      </p:pic>
    </p:spTree>
    <p:extLst>
      <p:ext uri="{BB962C8B-B14F-4D97-AF65-F5344CB8AC3E}">
        <p14:creationId xmlns="" xmlns:p14="http://schemas.microsoft.com/office/powerpoint/2010/main" val="3700299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04800" y="304800"/>
            <a:ext cx="8153400" cy="6324600"/>
          </a:xfrm>
        </p:spPr>
        <p:txBody>
          <a:bodyPr>
            <a:normAutofit fontScale="55000" lnSpcReduction="20000"/>
          </a:bodyPr>
          <a:lstStyle/>
          <a:p>
            <a:pPr marL="0" indent="0">
              <a:lnSpc>
                <a:spcPct val="120000"/>
              </a:lnSpc>
              <a:spcBef>
                <a:spcPts val="0"/>
              </a:spcBef>
              <a:buNone/>
            </a:pPr>
            <a:r>
              <a:rPr lang="ru-RU" sz="3200"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LAYING OPHTHALMIC OINTMENT TO THE LOWER EYELID FROM THE TUBE</a:t>
            </a:r>
            <a:endParaRPr lang="ru-RU" sz="3200" dirty="0">
              <a:latin typeface="Times New Roman" pitchFamily="18" charset="0"/>
              <a:cs typeface="Times New Roman" pitchFamily="18" charset="0"/>
            </a:endParaRPr>
          </a:p>
          <a:p>
            <a:pPr lvl="0">
              <a:lnSpc>
                <a:spcPct val="120000"/>
              </a:lnSpc>
              <a:spcBef>
                <a:spcPts val="0"/>
              </a:spcBef>
            </a:pPr>
            <a:r>
              <a:rPr lang="de-DE" sz="3200" b="1" dirty="0" err="1">
                <a:latin typeface="Times New Roman" pitchFamily="18" charset="0"/>
                <a:cs typeface="Times New Roman" pitchFamily="18" charset="0"/>
              </a:rPr>
              <a:t>Purpose</a:t>
            </a:r>
            <a:r>
              <a:rPr lang="de-DE" sz="3200" b="1" dirty="0">
                <a:latin typeface="Times New Roman" pitchFamily="18" charset="0"/>
                <a:cs typeface="Times New Roman" pitchFamily="18" charset="0"/>
              </a:rPr>
              <a:t>:</a:t>
            </a:r>
            <a:r>
              <a:rPr lang="de-DE" sz="3200" dirty="0">
                <a:latin typeface="Times New Roman" pitchFamily="18" charset="0"/>
                <a:cs typeface="Times New Roman" pitchFamily="18" charset="0"/>
              </a:rPr>
              <a:t> </a:t>
            </a:r>
            <a:r>
              <a:rPr lang="de-DE" sz="3200" dirty="0" err="1">
                <a:latin typeface="Times New Roman" pitchFamily="18" charset="0"/>
                <a:cs typeface="Times New Roman" pitchFamily="18" charset="0"/>
              </a:rPr>
              <a:t>medical</a:t>
            </a:r>
            <a:r>
              <a:rPr lang="de-DE" sz="3200" dirty="0">
                <a:latin typeface="Times New Roman" pitchFamily="18" charset="0"/>
                <a:cs typeface="Times New Roman" pitchFamily="18" charset="0"/>
              </a:rPr>
              <a:t>.</a:t>
            </a:r>
            <a:endParaRPr lang="ru-RU" sz="3200" dirty="0">
              <a:latin typeface="Times New Roman" pitchFamily="18" charset="0"/>
              <a:cs typeface="Times New Roman" pitchFamily="18" charset="0"/>
            </a:endParaRPr>
          </a:p>
          <a:p>
            <a:pPr lvl="0">
              <a:lnSpc>
                <a:spcPct val="120000"/>
              </a:lnSpc>
              <a:spcBef>
                <a:spcPts val="0"/>
              </a:spcBef>
            </a:pPr>
            <a:r>
              <a:rPr lang="en-US" sz="3200" b="1" dirty="0">
                <a:latin typeface="Times New Roman" pitchFamily="18" charset="0"/>
                <a:cs typeface="Times New Roman" pitchFamily="18" charset="0"/>
              </a:rPr>
              <a:t>Equipment.</a:t>
            </a:r>
            <a:r>
              <a:rPr lang="en-US" sz="3200" dirty="0">
                <a:latin typeface="Times New Roman" pitchFamily="18" charset="0"/>
                <a:cs typeface="Times New Roman" pitchFamily="18" charset="0"/>
              </a:rPr>
              <a:t> Sterile: gauze napkins, tray tube of ointment. Gloves, tray, container for disinfection (tray).</a:t>
            </a:r>
            <a:endParaRPr lang="ru-RU" sz="3200" dirty="0">
              <a:latin typeface="Times New Roman" pitchFamily="18" charset="0"/>
              <a:cs typeface="Times New Roman" pitchFamily="18" charset="0"/>
            </a:endParaRPr>
          </a:p>
          <a:p>
            <a:pPr marL="0" indent="0">
              <a:lnSpc>
                <a:spcPct val="120000"/>
              </a:lnSpc>
              <a:spcBef>
                <a:spcPts val="0"/>
              </a:spcBef>
              <a:buNone/>
            </a:pPr>
            <a:r>
              <a:rPr lang="en-US" sz="3200" b="1" dirty="0">
                <a:latin typeface="Times New Roman" pitchFamily="18" charset="0"/>
                <a:cs typeface="Times New Roman" pitchFamily="18" charset="0"/>
              </a:rPr>
              <a:t>Algorithm</a:t>
            </a:r>
            <a:r>
              <a:rPr lang="de-DE" sz="3200" b="1" dirty="0">
                <a:latin typeface="Times New Roman" pitchFamily="18" charset="0"/>
                <a:cs typeface="Times New Roman" pitchFamily="18" charset="0"/>
              </a:rPr>
              <a:t>:	</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Explain to the patient the purpose and procedure course. Obtain patient’s consent. </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Conduct hygienic washing hand  and processing hand. Put the gloves on.</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Seat the patient face to light. Gently tilt the head back or lay patient on his back without a pillow. Offer the patient to look up. </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Take the gauze napkin in the left hand. Attach the gauze napkin to the inferior eyelid . Pull the lower eyelid down.</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Use your right hand to squeeze the ointment from the tube on the conjunctiva of the lower eyelid. From the internal to the external  corner of the eye.</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Release the lower eyelid and ointment is pressed against the eyeball.</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Put in the other eye ointment. Use a new gauze napkin .</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Conduct disinfection used material.</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Take the gloves off and  put  them in the container for disinfection.</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Wash hands hygienic way.</a:t>
            </a:r>
            <a:endParaRPr lang="ru-RU" sz="3200" dirty="0">
              <a:latin typeface="Times New Roman" pitchFamily="18" charset="0"/>
              <a:cs typeface="Times New Roman" pitchFamily="18" charset="0"/>
            </a:endParaRPr>
          </a:p>
          <a:p>
            <a:pPr lvl="0">
              <a:lnSpc>
                <a:spcPct val="120000"/>
              </a:lnSpc>
              <a:spcBef>
                <a:spcPts val="0"/>
              </a:spcBef>
            </a:pPr>
            <a:r>
              <a:rPr lang="en-US" sz="3200" dirty="0">
                <a:latin typeface="Times New Roman" pitchFamily="18" charset="0"/>
                <a:cs typeface="Times New Roman" pitchFamily="18" charset="0"/>
              </a:rPr>
              <a:t>Make a record of results in a medical documentation.</a:t>
            </a:r>
            <a:endParaRPr lang="ru-RU" sz="3200" dirty="0">
              <a:latin typeface="Times New Roman" pitchFamily="18" charset="0"/>
              <a:cs typeface="Times New Roman" pitchFamily="18" charset="0"/>
            </a:endParaRPr>
          </a:p>
          <a:p>
            <a:endParaRPr lang="ru-RU" dirty="0"/>
          </a:p>
        </p:txBody>
      </p:sp>
      <p:sp>
        <p:nvSpPr>
          <p:cNvPr id="4" name="Объект 3"/>
          <p:cNvSpPr>
            <a:spLocks noGrp="1"/>
          </p:cNvSpPr>
          <p:nvPr>
            <p:ph sz="half" idx="2"/>
          </p:nvPr>
        </p:nvSpPr>
        <p:spPr>
          <a:xfrm>
            <a:off x="8842916" y="1825625"/>
            <a:ext cx="2510883" cy="4351338"/>
          </a:xfrm>
        </p:spPr>
        <p:txBody>
          <a:bodyPr>
            <a:normAutofit fontScale="55000" lnSpcReduction="20000"/>
          </a:bodyPr>
          <a:lstStyle/>
          <a:p>
            <a:endParaRPr lang="ru-RU" dirty="0"/>
          </a:p>
        </p:txBody>
      </p:sp>
      <p:pic>
        <p:nvPicPr>
          <p:cNvPr id="10244" name="Picture 4" descr="Картинки по запросу закладывание мази в глаза картинк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36645" y="0"/>
            <a:ext cx="3312455" cy="303113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descr="http://mazigid.ru/wp-content/uploads/2016/02/zakladyvat_maz_v_nos_i_glaza_2.jpeg"/>
          <p:cNvPicPr>
            <a:picLocks noChangeAspect="1" noChangeArrowheads="1"/>
          </p:cNvPicPr>
          <p:nvPr/>
        </p:nvPicPr>
        <p:blipFill>
          <a:blip r:embed="rId3"/>
          <a:srcRect/>
          <a:stretch>
            <a:fillRect/>
          </a:stretch>
        </p:blipFill>
        <p:spPr bwMode="auto">
          <a:xfrm>
            <a:off x="7848600" y="4362450"/>
            <a:ext cx="3829049" cy="2038350"/>
          </a:xfrm>
          <a:prstGeom prst="rect">
            <a:avLst/>
          </a:prstGeom>
          <a:noFill/>
        </p:spPr>
      </p:pic>
    </p:spTree>
    <p:extLst>
      <p:ext uri="{BB962C8B-B14F-4D97-AF65-F5344CB8AC3E}">
        <p14:creationId xmlns="" xmlns:p14="http://schemas.microsoft.com/office/powerpoint/2010/main" val="98131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501805"/>
            <a:ext cx="7157224" cy="5675158"/>
          </a:xfrm>
        </p:spPr>
        <p:txBody>
          <a:bodyPr>
            <a:normAutofit fontScale="77500" lnSpcReduction="20000"/>
          </a:bodyPr>
          <a:lstStyle/>
          <a:p>
            <a:pPr marL="0" indent="0">
              <a:buNone/>
            </a:pPr>
            <a:r>
              <a:rPr lang="en-US" sz="3100" b="1" dirty="0" smtClean="0"/>
              <a:t>Care of nose and ears</a:t>
            </a:r>
          </a:p>
          <a:p>
            <a:r>
              <a:rPr lang="en-US" dirty="0" smtClean="0"/>
              <a:t> The nose and ears require minimal care in the daily life. Excessive accumulation of secretions make the client sniff or blow the nose. The secretions can become crusted and obstruct the airway (another nares). </a:t>
            </a:r>
          </a:p>
          <a:p>
            <a:r>
              <a:rPr lang="en-US" dirty="0" smtClean="0"/>
              <a:t>For patients who cannot remove the secretions, assistance is necessary to clear the congestion and protect the nasal mucosa. External crusted secretions can be removed with a wet wash cloth or a cotton applicator moistened with oil, normal saline or water.</a:t>
            </a:r>
          </a:p>
          <a:p>
            <a:r>
              <a:rPr lang="en-US" dirty="0" smtClean="0"/>
              <a:t> When there is poor hygiene of the ears, debris may accumulate behind the ear and the anterior aspect of the external ear. This can lead to ulceration of the skin. A common problem of the ears is the collection of cerumen or ear wax in the external auditory canal. This may cause a person some difficulty in hearing.</a:t>
            </a:r>
          </a:p>
          <a:p>
            <a:r>
              <a:rPr lang="en-US" dirty="0" smtClean="0"/>
              <a:t>It can cause discomfort when it hardens. Many people remove wax from their ears by using sharp objects which can traumatize the ear drum. Warm liquid or a vegetable oil instilled into the ear can soften the wax and it can be easily removed. </a:t>
            </a:r>
            <a:endParaRPr lang="ru-RU" dirty="0" smtClean="0"/>
          </a:p>
          <a:p>
            <a:endParaRPr lang="ru-RU" dirty="0"/>
          </a:p>
        </p:txBody>
      </p:sp>
      <p:sp>
        <p:nvSpPr>
          <p:cNvPr id="4" name="Объект 3"/>
          <p:cNvSpPr>
            <a:spLocks noGrp="1"/>
          </p:cNvSpPr>
          <p:nvPr>
            <p:ph sz="half" idx="2"/>
          </p:nvPr>
        </p:nvSpPr>
        <p:spPr>
          <a:xfrm>
            <a:off x="8965580" y="791737"/>
            <a:ext cx="2388220" cy="5385226"/>
          </a:xfrm>
        </p:spPr>
        <p:txBody>
          <a:bodyPr>
            <a:normAutofit fontScale="77500" lnSpcReduction="20000"/>
          </a:bodyPr>
          <a:lstStyle/>
          <a:p>
            <a:endParaRPr lang="ru-RU" dirty="0"/>
          </a:p>
        </p:txBody>
      </p:sp>
    </p:spTree>
    <p:extLst>
      <p:ext uri="{BB962C8B-B14F-4D97-AF65-F5344CB8AC3E}">
        <p14:creationId xmlns="" xmlns:p14="http://schemas.microsoft.com/office/powerpoint/2010/main" val="3822464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23385" y="278780"/>
            <a:ext cx="11868615" cy="6293470"/>
          </a:xfrm>
        </p:spPr>
        <p:txBody>
          <a:bodyPr>
            <a:noAutofit/>
          </a:bodyPr>
          <a:lstStyle/>
          <a:p>
            <a:pPr marL="0" indent="0">
              <a:buNone/>
            </a:pPr>
            <a:r>
              <a:rPr lang="de-DE" sz="1800" b="1" dirty="0" smtClean="0">
                <a:latin typeface="Times New Roman" pitchFamily="18" charset="0"/>
                <a:cs typeface="Times New Roman" pitchFamily="18" charset="0"/>
              </a:rPr>
              <a:t>EAR CARE</a:t>
            </a:r>
            <a:endParaRPr lang="ru-RU" sz="1800" dirty="0" smtClean="0">
              <a:latin typeface="Times New Roman" pitchFamily="18" charset="0"/>
              <a:cs typeface="Times New Roman" pitchFamily="18" charset="0"/>
            </a:endParaRPr>
          </a:p>
          <a:p>
            <a:pPr lvl="0">
              <a:lnSpc>
                <a:spcPct val="100000"/>
              </a:lnSpc>
              <a:spcBef>
                <a:spcPts val="0"/>
              </a:spcBef>
            </a:pPr>
            <a:r>
              <a:rPr lang="en-US" sz="1800" b="1" dirty="0" smtClean="0">
                <a:latin typeface="Times New Roman" pitchFamily="18" charset="0"/>
                <a:cs typeface="Times New Roman" pitchFamily="18" charset="0"/>
              </a:rPr>
              <a:t>Purpose</a:t>
            </a:r>
            <a:r>
              <a:rPr lang="en-US" sz="1800" b="1" dirty="0">
                <a:latin typeface="Times New Roman" pitchFamily="18" charset="0"/>
                <a:cs typeface="Times New Roman" pitchFamily="18" charset="0"/>
              </a:rPr>
              <a:t>:</a:t>
            </a:r>
            <a:r>
              <a:rPr lang="en-US" sz="1800" dirty="0">
                <a:latin typeface="Times New Roman" pitchFamily="18" charset="0"/>
                <a:cs typeface="Times New Roman" pitchFamily="18" charset="0"/>
              </a:rPr>
              <a:t> warning hearing loss due to the accumulation of sulfur.</a:t>
            </a:r>
            <a:endParaRPr lang="ru-RU" sz="1800" dirty="0">
              <a:latin typeface="Times New Roman" pitchFamily="18" charset="0"/>
              <a:cs typeface="Times New Roman" pitchFamily="18" charset="0"/>
            </a:endParaRPr>
          </a:p>
          <a:p>
            <a:pPr lvl="0">
              <a:lnSpc>
                <a:spcPct val="100000"/>
              </a:lnSpc>
              <a:spcBef>
                <a:spcPts val="0"/>
              </a:spcBef>
            </a:pPr>
            <a:r>
              <a:rPr lang="en-US" sz="1800" b="1" dirty="0">
                <a:latin typeface="Times New Roman" pitchFamily="18" charset="0"/>
                <a:cs typeface="Times New Roman" pitchFamily="18" charset="0"/>
              </a:rPr>
              <a:t>Equipment. </a:t>
            </a:r>
            <a:r>
              <a:rPr lang="en-US" sz="1800" dirty="0">
                <a:latin typeface="Times New Roman" pitchFamily="18" charset="0"/>
                <a:cs typeface="Times New Roman" pitchFamily="18" charset="0"/>
              </a:rPr>
              <a:t>Sterile: tray, cotton </a:t>
            </a:r>
            <a:r>
              <a:rPr lang="en-US" sz="1800" dirty="0" err="1">
                <a:latin typeface="Times New Roman" pitchFamily="18" charset="0"/>
                <a:cs typeface="Times New Roman" pitchFamily="18" charset="0"/>
              </a:rPr>
              <a:t>turundas</a:t>
            </a:r>
            <a:r>
              <a:rPr lang="en-US" sz="1800" dirty="0">
                <a:latin typeface="Times New Roman" pitchFamily="18" charset="0"/>
                <a:cs typeface="Times New Roman" pitchFamily="18" charset="0"/>
              </a:rPr>
              <a:t>, 3% hydrogen peroxide solution </a:t>
            </a:r>
            <a:r>
              <a:rPr lang="de-DE" sz="1800" dirty="0">
                <a:latin typeface="Times New Roman" pitchFamily="18" charset="0"/>
                <a:cs typeface="Times New Roman" pitchFamily="18" charset="0"/>
              </a:rPr>
              <a:t>in </a:t>
            </a:r>
            <a:r>
              <a:rPr lang="en-US" sz="1800" dirty="0">
                <a:latin typeface="Times New Roman" pitchFamily="18" charset="0"/>
                <a:cs typeface="Times New Roman" pitchFamily="18" charset="0"/>
              </a:rPr>
              <a:t>measuring glass , </a:t>
            </a:r>
            <a:endParaRPr lang="ru-RU" sz="1800" dirty="0" smtClean="0">
              <a:latin typeface="Times New Roman" pitchFamily="18" charset="0"/>
              <a:cs typeface="Times New Roman" pitchFamily="18" charset="0"/>
            </a:endParaRPr>
          </a:p>
          <a:p>
            <a:pPr lvl="0">
              <a:lnSpc>
                <a:spcPct val="100000"/>
              </a:lnSpc>
              <a:spcBef>
                <a:spcPts val="0"/>
              </a:spcBef>
            </a:pPr>
            <a:r>
              <a:rPr lang="en-US" sz="1800" dirty="0" smtClean="0">
                <a:latin typeface="Times New Roman" pitchFamily="18" charset="0"/>
                <a:cs typeface="Times New Roman" pitchFamily="18" charset="0"/>
              </a:rPr>
              <a:t>antiseptic </a:t>
            </a:r>
            <a:r>
              <a:rPr lang="en-US" sz="1800" dirty="0">
                <a:latin typeface="Times New Roman" pitchFamily="18" charset="0"/>
                <a:cs typeface="Times New Roman" pitchFamily="18" charset="0"/>
              </a:rPr>
              <a:t>solution </a:t>
            </a:r>
            <a:r>
              <a:rPr lang="de-DE" sz="1800" dirty="0">
                <a:latin typeface="Times New Roman" pitchFamily="18" charset="0"/>
                <a:cs typeface="Times New Roman" pitchFamily="18" charset="0"/>
              </a:rPr>
              <a:t>in </a:t>
            </a:r>
            <a:r>
              <a:rPr lang="en-US" sz="1800" dirty="0">
                <a:latin typeface="Times New Roman" pitchFamily="18" charset="0"/>
                <a:cs typeface="Times New Roman" pitchFamily="18" charset="0"/>
              </a:rPr>
              <a:t>measuring glass, gauze napkin. Gloves, tray, container for disinfection</a:t>
            </a: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tray</a:t>
            </a:r>
            <a:r>
              <a:rPr lang="ru-RU" sz="1800" dirty="0">
                <a:latin typeface="Times New Roman" pitchFamily="18" charset="0"/>
                <a:cs typeface="Times New Roman" pitchFamily="18" charset="0"/>
              </a:rPr>
              <a:t>)</a:t>
            </a:r>
            <a:r>
              <a:rPr lang="en-US" sz="1800" dirty="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a:lnSpc>
                <a:spcPct val="100000"/>
              </a:lnSpc>
              <a:spcBef>
                <a:spcPts val="0"/>
              </a:spcBef>
            </a:pPr>
            <a:r>
              <a:rPr lang="ru-RU"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Algorithm</a:t>
            </a:r>
            <a:r>
              <a:rPr lang="de-DE" sz="1800" b="1"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Explain to the patient the purpose and procedure course. Obtain patient’s consent. </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Conduct hygienic washing hand and processing hand. Put the gloves on.</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Turn the head to one side. </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Use tweezers to moisten the gauze in an </a:t>
            </a:r>
            <a:r>
              <a:rPr lang="de-DE" sz="1800" dirty="0" err="1">
                <a:latin typeface="Times New Roman" pitchFamily="18" charset="0"/>
                <a:cs typeface="Times New Roman" pitchFamily="18" charset="0"/>
              </a:rPr>
              <a:t>antiseptic</a:t>
            </a:r>
            <a:r>
              <a:rPr lang="de-DE" sz="1800" dirty="0">
                <a:latin typeface="Times New Roman" pitchFamily="18" charset="0"/>
                <a:cs typeface="Times New Roman" pitchFamily="18" charset="0"/>
              </a:rPr>
              <a:t> </a:t>
            </a:r>
            <a:r>
              <a:rPr lang="de-DE" sz="1800" dirty="0" err="1">
                <a:latin typeface="Times New Roman" pitchFamily="18" charset="0"/>
                <a:cs typeface="Times New Roman" pitchFamily="18" charset="0"/>
              </a:rPr>
              <a:t>solution</a:t>
            </a:r>
            <a:r>
              <a:rPr lang="en-US" sz="1800" dirty="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Wipe the outside of the ear. Wipe the inside of the ear.</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Using tweezers, moisten a cotton </a:t>
            </a:r>
            <a:r>
              <a:rPr lang="en-US" sz="1800" dirty="0" err="1">
                <a:latin typeface="Times New Roman" pitchFamily="18" charset="0"/>
                <a:cs typeface="Times New Roman" pitchFamily="18" charset="0"/>
              </a:rPr>
              <a:t>turunda</a:t>
            </a:r>
            <a:r>
              <a:rPr lang="en-US" sz="1800" dirty="0">
                <a:latin typeface="Times New Roman" pitchFamily="18" charset="0"/>
                <a:cs typeface="Times New Roman" pitchFamily="18" charset="0"/>
              </a:rPr>
              <a:t> with 3% solution of hydrogen peroxide.</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Put the </a:t>
            </a:r>
            <a:r>
              <a:rPr lang="en-US" sz="1800" dirty="0" err="1">
                <a:latin typeface="Times New Roman" pitchFamily="18" charset="0"/>
                <a:cs typeface="Times New Roman" pitchFamily="18" charset="0"/>
              </a:rPr>
              <a:t>turunda</a:t>
            </a:r>
            <a:r>
              <a:rPr lang="en-US" sz="1800" dirty="0">
                <a:latin typeface="Times New Roman" pitchFamily="18" charset="0"/>
                <a:cs typeface="Times New Roman" pitchFamily="18" charset="0"/>
              </a:rPr>
              <a:t> in the right hand.</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With the left hand pull the ear of the patient to the side and up. For straightening of the auditory canal.</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Enter the </a:t>
            </a:r>
            <a:r>
              <a:rPr lang="en-US" sz="1800" dirty="0" err="1">
                <a:latin typeface="Times New Roman" pitchFamily="18" charset="0"/>
                <a:cs typeface="Times New Roman" pitchFamily="18" charset="0"/>
              </a:rPr>
              <a:t>turunda</a:t>
            </a:r>
            <a:r>
              <a:rPr lang="en-US" sz="1800" dirty="0">
                <a:latin typeface="Times New Roman" pitchFamily="18" charset="0"/>
                <a:cs typeface="Times New Roman" pitchFamily="18" charset="0"/>
              </a:rPr>
              <a:t> with rotational movements in the external auditory canal to a depth of 1 cm.</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Leave cotton </a:t>
            </a:r>
            <a:r>
              <a:rPr lang="en-US" sz="1800" dirty="0" err="1">
                <a:latin typeface="Times New Roman" pitchFamily="18" charset="0"/>
                <a:cs typeface="Times New Roman" pitchFamily="18" charset="0"/>
              </a:rPr>
              <a:t>turunda</a:t>
            </a:r>
            <a:r>
              <a:rPr lang="en-US" sz="1800" dirty="0">
                <a:latin typeface="Times New Roman" pitchFamily="18" charset="0"/>
                <a:cs typeface="Times New Roman" pitchFamily="18" charset="0"/>
              </a:rPr>
              <a:t> in the ear canal for 2-3 minutes.</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Remove the </a:t>
            </a:r>
            <a:r>
              <a:rPr lang="en-US" sz="1800" dirty="0" err="1">
                <a:latin typeface="Times New Roman" pitchFamily="18" charset="0"/>
                <a:cs typeface="Times New Roman" pitchFamily="18" charset="0"/>
              </a:rPr>
              <a:t>turunda</a:t>
            </a:r>
            <a:r>
              <a:rPr lang="en-US" sz="1800" dirty="0">
                <a:latin typeface="Times New Roman" pitchFamily="18" charset="0"/>
                <a:cs typeface="Times New Roman" pitchFamily="18" charset="0"/>
              </a:rPr>
              <a:t> with rotational movements in the same direction.</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Turn the head in other side. Perform manipulation on the other side.</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Conduct disinfection used material.</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Take the gloves off and  put  them in the container for disinfection.</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Wash hands hygienic way.</a:t>
            </a:r>
            <a:endParaRPr lang="ru-RU" sz="1800" dirty="0">
              <a:latin typeface="Times New Roman" pitchFamily="18" charset="0"/>
              <a:cs typeface="Times New Roman" pitchFamily="18" charset="0"/>
            </a:endParaRPr>
          </a:p>
          <a:p>
            <a:pPr lvl="0">
              <a:lnSpc>
                <a:spcPct val="100000"/>
              </a:lnSpc>
              <a:spcBef>
                <a:spcPts val="0"/>
              </a:spcBef>
            </a:pPr>
            <a:r>
              <a:rPr lang="en-US" sz="1800" dirty="0">
                <a:latin typeface="Times New Roman" pitchFamily="18" charset="0"/>
                <a:cs typeface="Times New Roman" pitchFamily="18" charset="0"/>
              </a:rPr>
              <a:t>Make a record of results in a medical documentation.</a:t>
            </a:r>
            <a:endParaRPr lang="ru-RU" sz="1800" dirty="0">
              <a:latin typeface="Times New Roman" pitchFamily="18" charset="0"/>
              <a:cs typeface="Times New Roman" pitchFamily="18" charset="0"/>
            </a:endParaRPr>
          </a:p>
        </p:txBody>
      </p:sp>
      <p:pic>
        <p:nvPicPr>
          <p:cNvPr id="11266" name="Picture 2" descr="Картинки по запросу уходза ушами пациента картинк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940842" y="5462337"/>
            <a:ext cx="1973179" cy="139566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Картинки по запросу уходза ушами пациента картинки"/>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347158" y="5486399"/>
            <a:ext cx="1844842" cy="13716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33143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35360" y="260649"/>
            <a:ext cx="11383398" cy="6260467"/>
          </a:xfrm>
        </p:spPr>
        <p:txBody>
          <a:bodyPr>
            <a:normAutofit fontScale="92500" lnSpcReduction="20000"/>
          </a:bodyPr>
          <a:lstStyle/>
          <a:p>
            <a:r>
              <a:rPr lang="ru-RU" altLang="ru-RU" sz="3200" dirty="0" err="1" smtClean="0">
                <a:latin typeface="Times New Roman" panose="02020603050405020304" pitchFamily="18" charset="0"/>
                <a:cs typeface="Times New Roman" panose="02020603050405020304" pitchFamily="18" charset="0"/>
              </a:rPr>
              <a:t>Depending</a:t>
            </a:r>
            <a:r>
              <a:rPr lang="ru-RU" altLang="ru-RU" sz="3200" dirty="0" smtClean="0">
                <a:latin typeface="Times New Roman" panose="02020603050405020304" pitchFamily="18" charset="0"/>
                <a:cs typeface="Times New Roman" panose="02020603050405020304" pitchFamily="18" charset="0"/>
              </a:rPr>
              <a:t> </a:t>
            </a:r>
            <a:r>
              <a:rPr lang="ru-RU" altLang="ru-RU" sz="3200" dirty="0" err="1" smtClean="0">
                <a:latin typeface="Times New Roman" panose="02020603050405020304" pitchFamily="18" charset="0"/>
                <a:cs typeface="Times New Roman" panose="02020603050405020304" pitchFamily="18" charset="0"/>
              </a:rPr>
              <a:t>on</a:t>
            </a:r>
            <a:r>
              <a:rPr lang="ru-RU" altLang="ru-RU" sz="3200" dirty="0" smtClean="0">
                <a:latin typeface="Times New Roman" panose="02020603050405020304" pitchFamily="18" charset="0"/>
                <a:cs typeface="Times New Roman" panose="02020603050405020304" pitchFamily="18" charset="0"/>
              </a:rPr>
              <a:t> </a:t>
            </a:r>
            <a:r>
              <a:rPr lang="ru-RU" altLang="ru-RU" sz="3200" dirty="0" err="1" smtClean="0">
                <a:latin typeface="Times New Roman" panose="02020603050405020304" pitchFamily="18" charset="0"/>
                <a:cs typeface="Times New Roman" panose="02020603050405020304" pitchFamily="18" charset="0"/>
              </a:rPr>
              <a:t>the</a:t>
            </a:r>
            <a:r>
              <a:rPr lang="ru-RU" altLang="ru-RU" sz="3200" dirty="0" smtClean="0">
                <a:latin typeface="Times New Roman" panose="02020603050405020304" pitchFamily="18" charset="0"/>
                <a:cs typeface="Times New Roman" panose="02020603050405020304" pitchFamily="18" charset="0"/>
              </a:rPr>
              <a:t> </a:t>
            </a:r>
            <a:r>
              <a:rPr lang="ru-RU" altLang="ru-RU" sz="3200" dirty="0" err="1" smtClean="0">
                <a:latin typeface="Times New Roman" panose="02020603050405020304" pitchFamily="18" charset="0"/>
                <a:cs typeface="Times New Roman" panose="02020603050405020304" pitchFamily="18" charset="0"/>
              </a:rPr>
              <a:t>patient</a:t>
            </a:r>
            <a:r>
              <a:rPr lang="en-US" altLang="ru-RU" sz="3200" dirty="0" smtClean="0">
                <a:latin typeface="Times New Roman" panose="02020603050405020304" pitchFamily="18" charset="0"/>
                <a:cs typeface="Times New Roman" panose="02020603050405020304" pitchFamily="18" charset="0"/>
              </a:rPr>
              <a:t>’s condition</a:t>
            </a:r>
            <a:r>
              <a:rPr lang="ru-RU" altLang="ru-RU" sz="3200" dirty="0" smtClean="0">
                <a:latin typeface="Times New Roman" panose="02020603050405020304" pitchFamily="18" charset="0"/>
                <a:cs typeface="Times New Roman" panose="02020603050405020304" pitchFamily="18" charset="0"/>
              </a:rPr>
              <a:t> </a:t>
            </a:r>
            <a:r>
              <a:rPr lang="ru-RU" altLang="ru-RU" sz="3200" dirty="0" err="1" smtClean="0">
                <a:latin typeface="Times New Roman" panose="02020603050405020304" pitchFamily="18" charset="0"/>
                <a:cs typeface="Times New Roman" panose="02020603050405020304" pitchFamily="18" charset="0"/>
              </a:rPr>
              <a:t>and</a:t>
            </a:r>
            <a:r>
              <a:rPr lang="ru-RU" altLang="ru-RU" sz="3200" dirty="0" smtClean="0">
                <a:latin typeface="Times New Roman" panose="02020603050405020304" pitchFamily="18" charset="0"/>
                <a:cs typeface="Times New Roman" panose="02020603050405020304" pitchFamily="18" charset="0"/>
              </a:rPr>
              <a:t> </a:t>
            </a:r>
            <a:r>
              <a:rPr lang="en-US" altLang="ru-RU" sz="3200" dirty="0" smtClean="0">
                <a:latin typeface="Times New Roman" panose="02020603050405020304" pitchFamily="18" charset="0"/>
                <a:cs typeface="Times New Roman" panose="02020603050405020304" pitchFamily="18" charset="0"/>
              </a:rPr>
              <a:t>doctor’s prescriptions the following types of  the patient positions can be </a:t>
            </a:r>
            <a:r>
              <a:rPr lang="ru-RU" altLang="ru-RU" sz="3200" dirty="0" smtClean="0">
                <a:latin typeface="Times New Roman" panose="02020603050405020304" pitchFamily="18" charset="0"/>
                <a:cs typeface="Times New Roman" panose="02020603050405020304" pitchFamily="18" charset="0"/>
              </a:rPr>
              <a:t>:</a:t>
            </a:r>
          </a:p>
          <a:p>
            <a:pPr>
              <a:buNone/>
            </a:pPr>
            <a:r>
              <a:rPr lang="en-US" sz="3200" b="1" dirty="0" smtClean="0">
                <a:latin typeface="Times New Roman" pitchFamily="18" charset="0"/>
                <a:cs typeface="Times New Roman" pitchFamily="18" charset="0"/>
              </a:rPr>
              <a:t>The position of the patient</a:t>
            </a:r>
            <a:r>
              <a:rPr lang="ru-RU" sz="3200" b="1" dirty="0" smtClean="0">
                <a:latin typeface="Times New Roman" pitchFamily="18" charset="0"/>
                <a:cs typeface="Times New Roman" pitchFamily="18" charset="0"/>
              </a:rPr>
              <a:t>:</a:t>
            </a:r>
          </a:p>
          <a:p>
            <a:pPr marL="0" indent="0">
              <a:buNone/>
            </a:pP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active </a:t>
            </a:r>
          </a:p>
          <a:p>
            <a:pPr marL="0" indent="0">
              <a:buNone/>
            </a:pPr>
            <a:r>
              <a:rPr lang="en-US" sz="3200" dirty="0" smtClean="0">
                <a:latin typeface="Times New Roman" pitchFamily="18" charset="0"/>
                <a:cs typeface="Times New Roman" pitchFamily="18" charset="0"/>
              </a:rPr>
              <a:t>• passive</a:t>
            </a:r>
          </a:p>
          <a:p>
            <a:pPr marL="0" indent="0">
              <a:buNone/>
            </a:pPr>
            <a:r>
              <a:rPr lang="en-US" sz="3200" dirty="0" smtClean="0">
                <a:latin typeface="Times New Roman" pitchFamily="18" charset="0"/>
                <a:cs typeface="Times New Roman" pitchFamily="18" charset="0"/>
              </a:rPr>
              <a:t>• forced</a:t>
            </a:r>
            <a:endParaRPr lang="ru-RU" sz="3200" dirty="0" smtClean="0">
              <a:latin typeface="Times New Roman" pitchFamily="18" charset="0"/>
              <a:cs typeface="Times New Roman" pitchFamily="18" charset="0"/>
            </a:endParaRPr>
          </a:p>
          <a:p>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active position </a:t>
            </a:r>
            <a:r>
              <a:rPr lang="en-US" sz="3200" dirty="0">
                <a:latin typeface="Times New Roman" panose="02020603050405020304" pitchFamily="18" charset="0"/>
                <a:cs typeface="Times New Roman" panose="02020603050405020304" pitchFamily="18" charset="0"/>
              </a:rPr>
              <a:t>is the possibility of self, the active movements. Be aware that for different age categories activity may be different. </a:t>
            </a:r>
            <a:r>
              <a:rPr lang="ru-R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Please </a:t>
            </a:r>
            <a:r>
              <a:rPr lang="en-US" sz="3200" dirty="0">
                <a:latin typeface="Times New Roman" panose="02020603050405020304" pitchFamily="18" charset="0"/>
                <a:cs typeface="Times New Roman" panose="02020603050405020304" pitchFamily="18" charset="0"/>
              </a:rPr>
              <a:t>note</a:t>
            </a:r>
            <a:r>
              <a:rPr lang="en-US" sz="3200" dirty="0" smtClean="0">
                <a:latin typeface="Times New Roman" panose="02020603050405020304" pitchFamily="18" charset="0"/>
                <a:cs typeface="Times New Roman" panose="02020603050405020304" pitchFamily="18" charset="0"/>
              </a:rPr>
              <a:t>!</a:t>
            </a:r>
            <a:r>
              <a:rPr lang="ru-RU"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Difficult patients can remain active position</a:t>
            </a:r>
            <a:r>
              <a:rPr lang="en-US" sz="3200" dirty="0" smtClean="0">
                <a:latin typeface="Times New Roman" panose="02020603050405020304" pitchFamily="18" charset="0"/>
                <a:cs typeface="Times New Roman" panose="02020603050405020304" pitchFamily="18" charset="0"/>
              </a:rPr>
              <a:t>.</a:t>
            </a:r>
            <a:endParaRPr lang="ru-RU" sz="3200" dirty="0" smtClean="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Passive provision </a:t>
            </a:r>
            <a:r>
              <a:rPr lang="en-US" sz="3200" dirty="0" smtClean="0">
                <a:latin typeface="Times New Roman" panose="02020603050405020304" pitchFamily="18" charset="0"/>
                <a:cs typeface="Times New Roman" panose="02020603050405020304" pitchFamily="18" charset="0"/>
              </a:rPr>
              <a:t>is the absence of the patient's ability to self-service</a:t>
            </a:r>
            <a:r>
              <a:rPr lang="ru-R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(coma, severe weakness, paralysis).</a:t>
            </a:r>
            <a:endParaRPr lang="ru-RU" sz="3200" dirty="0" smtClean="0">
              <a:latin typeface="Times New Roman" panose="02020603050405020304" pitchFamily="18" charset="0"/>
              <a:cs typeface="Times New Roman" panose="02020603050405020304" pitchFamily="18" charset="0"/>
            </a:endParaRPr>
          </a:p>
          <a:p>
            <a:pPr marL="0" indent="0">
              <a:buNone/>
            </a:pPr>
            <a:r>
              <a:rPr lang="en-US" sz="3200" b="1" dirty="0" smtClean="0">
                <a:latin typeface="Times New Roman" panose="02020603050405020304" pitchFamily="18" charset="0"/>
                <a:cs typeface="Times New Roman" panose="02020603050405020304" pitchFamily="18" charset="0"/>
              </a:rPr>
              <a:t>Forced position </a:t>
            </a:r>
            <a:r>
              <a:rPr lang="en-US" sz="3200" dirty="0" smtClean="0">
                <a:latin typeface="Times New Roman" panose="02020603050405020304" pitchFamily="18" charset="0"/>
                <a:cs typeface="Times New Roman" panose="02020603050405020304" pitchFamily="18" charset="0"/>
              </a:rPr>
              <a:t>takes the patient often unconsciously, to ease suffering. However, he is able to change its position independently, but it leads to deterioration of</a:t>
            </a:r>
            <a:r>
              <a:rPr lang="ru-R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his condition.</a:t>
            </a:r>
            <a:r>
              <a:rPr lang="ru-RU" sz="3200" dirty="0" smtClean="0">
                <a:latin typeface="Times New Roman" panose="02020603050405020304" pitchFamily="18" charset="0"/>
                <a:cs typeface="Times New Roman" panose="02020603050405020304" pitchFamily="18" charset="0"/>
              </a:rPr>
              <a:t> </a:t>
            </a:r>
          </a:p>
          <a:p>
            <a:pPr marL="0" indent="0">
              <a:buNone/>
            </a:pPr>
            <a:r>
              <a:rPr lang="en-US" sz="3200" dirty="0" smtClean="0">
                <a:latin typeface="Times New Roman" panose="02020603050405020304" pitchFamily="18" charset="0"/>
                <a:cs typeface="Times New Roman" panose="02020603050405020304" pitchFamily="18" charset="0"/>
              </a:rPr>
              <a:t>As</a:t>
            </a:r>
            <a:r>
              <a:rPr lang="ru-R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 rule forced position patient is very characteristic of the disease or syndrome.</a:t>
            </a:r>
            <a:endParaRPr lang="ru-RU" sz="3200" dirty="0" smtClean="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17375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11512" y="390292"/>
            <a:ext cx="11597268" cy="6144323"/>
          </a:xfrm>
        </p:spPr>
        <p:txBody>
          <a:bodyPr>
            <a:normAutofit fontScale="62500" lnSpcReduction="20000"/>
          </a:bodyPr>
          <a:lstStyle/>
          <a:p>
            <a:pPr marL="0" indent="0">
              <a:buNone/>
            </a:pPr>
            <a:r>
              <a:rPr lang="de-DE" sz="5100" b="1" dirty="0" err="1" smtClean="0"/>
              <a:t>Dripping</a:t>
            </a:r>
            <a:r>
              <a:rPr lang="de-DE" sz="5100" b="1" dirty="0" smtClean="0"/>
              <a:t> </a:t>
            </a:r>
            <a:r>
              <a:rPr lang="en-US" sz="5100" b="1" dirty="0" err="1" smtClean="0"/>
              <a:t>t</a:t>
            </a:r>
            <a:r>
              <a:rPr lang="de-DE" sz="5100" b="1" dirty="0" smtClean="0"/>
              <a:t>he </a:t>
            </a:r>
            <a:r>
              <a:rPr lang="de-DE" sz="5100" b="1" dirty="0" err="1" smtClean="0"/>
              <a:t>drops</a:t>
            </a:r>
            <a:r>
              <a:rPr lang="de-DE" sz="5100" b="1" dirty="0" smtClean="0"/>
              <a:t> in </a:t>
            </a:r>
            <a:r>
              <a:rPr lang="de-DE" sz="5100" b="1" dirty="0" err="1" smtClean="0"/>
              <a:t>ears</a:t>
            </a:r>
            <a:endParaRPr lang="ru-RU" sz="5100" b="1" dirty="0" smtClean="0"/>
          </a:p>
          <a:p>
            <a:r>
              <a:rPr lang="de-DE" b="1" dirty="0" err="1" smtClean="0"/>
              <a:t>Purpose</a:t>
            </a:r>
            <a:r>
              <a:rPr lang="de-DE" b="1" dirty="0" smtClean="0"/>
              <a:t>: </a:t>
            </a:r>
            <a:r>
              <a:rPr lang="de-DE" dirty="0" err="1" smtClean="0"/>
              <a:t>preventive</a:t>
            </a:r>
            <a:r>
              <a:rPr lang="de-DE" dirty="0" smtClean="0"/>
              <a:t>, </a:t>
            </a:r>
            <a:r>
              <a:rPr lang="de-DE" dirty="0" err="1" smtClean="0"/>
              <a:t>curative</a:t>
            </a:r>
            <a:r>
              <a:rPr lang="de-DE" dirty="0" smtClean="0"/>
              <a:t>.</a:t>
            </a:r>
            <a:endParaRPr lang="ru-RU" dirty="0" smtClean="0"/>
          </a:p>
          <a:p>
            <a:r>
              <a:rPr lang="en-US" b="1" dirty="0" smtClean="0"/>
              <a:t>Equipment. </a:t>
            </a:r>
            <a:r>
              <a:rPr lang="en-US" dirty="0" smtClean="0"/>
              <a:t>Sterile: pipette, cotton </a:t>
            </a:r>
            <a:r>
              <a:rPr lang="en-US" dirty="0" err="1" smtClean="0"/>
              <a:t>turundas</a:t>
            </a:r>
            <a:r>
              <a:rPr lang="en-US" dirty="0" smtClean="0"/>
              <a:t>, tray, warm ear drops. Gloves, container for disinfection (tray).</a:t>
            </a:r>
            <a:endParaRPr lang="ru-RU" dirty="0" smtClean="0"/>
          </a:p>
          <a:p>
            <a:pPr marL="0" indent="0">
              <a:buNone/>
            </a:pPr>
            <a:r>
              <a:rPr lang="en-US" b="1" dirty="0" smtClean="0"/>
              <a:t>Algorithm</a:t>
            </a:r>
            <a:r>
              <a:rPr lang="de-DE" b="1" dirty="0" smtClean="0"/>
              <a:t>: </a:t>
            </a:r>
            <a:endParaRPr lang="ru-RU" b="1" dirty="0" smtClean="0"/>
          </a:p>
          <a:p>
            <a:pPr lvl="0"/>
            <a:r>
              <a:rPr lang="en-US" dirty="0" smtClean="0"/>
              <a:t>Explain to the patient the purpose and procedure course. Obtain patient’s consent. </a:t>
            </a:r>
            <a:endParaRPr lang="ru-RU" dirty="0" smtClean="0"/>
          </a:p>
          <a:p>
            <a:pPr lvl="0"/>
            <a:r>
              <a:rPr lang="en-US" dirty="0" smtClean="0"/>
              <a:t>Conduct hygienic washing hand and processing hand. Put the gloves on.</a:t>
            </a:r>
            <a:endParaRPr lang="ru-RU" dirty="0" smtClean="0"/>
          </a:p>
          <a:p>
            <a:pPr lvl="0"/>
            <a:r>
              <a:rPr lang="en-US" dirty="0" smtClean="0"/>
              <a:t>Seat the patient or lay down. Turn the head to the opposite side (tilt the head if the patient sits).</a:t>
            </a:r>
            <a:endParaRPr lang="ru-RU" dirty="0" smtClean="0"/>
          </a:p>
          <a:p>
            <a:pPr lvl="0"/>
            <a:r>
              <a:rPr lang="en-US" dirty="0" smtClean="0"/>
              <a:t>Take the pipette in your right hand. Put the medicament in the pipette. </a:t>
            </a:r>
            <a:endParaRPr lang="ru-RU" dirty="0" smtClean="0"/>
          </a:p>
          <a:p>
            <a:pPr lvl="0"/>
            <a:r>
              <a:rPr lang="en-US" dirty="0" smtClean="0"/>
              <a:t>With the left hand pull  the ear of the patient to the side and up. </a:t>
            </a:r>
            <a:r>
              <a:rPr lang="de-DE" dirty="0" smtClean="0"/>
              <a:t>I</a:t>
            </a:r>
            <a:r>
              <a:rPr lang="en-US" dirty="0" err="1" smtClean="0"/>
              <a:t>nstillation</a:t>
            </a:r>
            <a:r>
              <a:rPr lang="en-US" dirty="0" smtClean="0"/>
              <a:t> </a:t>
            </a:r>
            <a:r>
              <a:rPr lang="de-DE" dirty="0" err="1" smtClean="0"/>
              <a:t>ear</a:t>
            </a:r>
            <a:r>
              <a:rPr lang="de-DE" dirty="0" smtClean="0"/>
              <a:t> </a:t>
            </a:r>
            <a:r>
              <a:rPr lang="de-DE" dirty="0" err="1" smtClean="0"/>
              <a:t>drops</a:t>
            </a:r>
            <a:r>
              <a:rPr lang="de-DE" dirty="0" smtClean="0"/>
              <a:t> (</a:t>
            </a:r>
            <a:r>
              <a:rPr lang="en-US" dirty="0" smtClean="0"/>
              <a:t>3-5 drops).</a:t>
            </a:r>
            <a:endParaRPr lang="ru-RU" dirty="0" smtClean="0"/>
          </a:p>
          <a:p>
            <a:pPr lvl="0"/>
            <a:r>
              <a:rPr lang="en-US" dirty="0" smtClean="0"/>
              <a:t>Leave the patient in this position as long as necessary to get the needed effect (from 1 to 15 minutes).</a:t>
            </a:r>
            <a:endParaRPr lang="ru-RU" dirty="0" smtClean="0"/>
          </a:p>
          <a:p>
            <a:pPr lvl="0"/>
            <a:r>
              <a:rPr lang="en-US" dirty="0" smtClean="0"/>
              <a:t>Turn the head in other side. Perform manipulation on the other side.</a:t>
            </a:r>
            <a:endParaRPr lang="ru-RU" dirty="0" smtClean="0"/>
          </a:p>
          <a:p>
            <a:pPr lvl="0"/>
            <a:r>
              <a:rPr lang="en-US" dirty="0" smtClean="0"/>
              <a:t>Conduct disinfection used material.</a:t>
            </a:r>
            <a:endParaRPr lang="ru-RU" dirty="0" smtClean="0"/>
          </a:p>
          <a:p>
            <a:pPr lvl="0"/>
            <a:r>
              <a:rPr lang="en-US" dirty="0" smtClean="0"/>
              <a:t>Take the gloves off and  put  them in the container for disinfection.</a:t>
            </a:r>
            <a:endParaRPr lang="ru-RU" dirty="0" smtClean="0"/>
          </a:p>
          <a:p>
            <a:pPr lvl="0"/>
            <a:r>
              <a:rPr lang="en-US" dirty="0" smtClean="0"/>
              <a:t>Wash hands hygienic way.</a:t>
            </a:r>
            <a:endParaRPr lang="ru-RU" dirty="0" smtClean="0"/>
          </a:p>
          <a:p>
            <a:pPr lvl="0"/>
            <a:r>
              <a:rPr lang="en-US" dirty="0" smtClean="0"/>
              <a:t>Make a record of results in a medical documentation.</a:t>
            </a:r>
            <a:endParaRPr lang="ru-RU" dirty="0" smtClean="0"/>
          </a:p>
          <a:p>
            <a:pPr marL="0" indent="0">
              <a:buNone/>
            </a:pPr>
            <a:r>
              <a:rPr lang="de-DE" dirty="0" smtClean="0"/>
              <a:t/>
            </a:r>
            <a:br>
              <a:rPr lang="de-DE" dirty="0" smtClean="0"/>
            </a:br>
            <a:r>
              <a:rPr lang="de-DE" b="1" dirty="0" err="1" smtClean="0"/>
              <a:t>Remember</a:t>
            </a:r>
            <a:r>
              <a:rPr lang="de-DE" b="1" dirty="0" smtClean="0"/>
              <a:t>!</a:t>
            </a:r>
            <a:endParaRPr lang="ru-RU" b="1" dirty="0" smtClean="0"/>
          </a:p>
          <a:p>
            <a:pPr lvl="0"/>
            <a:r>
              <a:rPr lang="en-US" b="1" dirty="0" smtClean="0"/>
              <a:t>The ear canal should be cleaned before installation of the drops.</a:t>
            </a:r>
            <a:endParaRPr lang="ru-RU" b="1" dirty="0" smtClean="0"/>
          </a:p>
          <a:p>
            <a:pPr lvl="0"/>
            <a:r>
              <a:rPr lang="en-US" b="1" dirty="0" smtClean="0"/>
              <a:t>The drug needs to be heated in a water bath to 37 ̊ C before instillation.</a:t>
            </a:r>
            <a:endParaRPr lang="ru-RU" b="1" dirty="0" smtClean="0"/>
          </a:p>
          <a:p>
            <a:endParaRPr lang="ru-RU" b="1" dirty="0"/>
          </a:p>
        </p:txBody>
      </p:sp>
      <p:pic>
        <p:nvPicPr>
          <p:cNvPr id="12290" name="Picture 2" descr="Картинки по запросу закапывание капель в уши картинк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37141" y="3880624"/>
            <a:ext cx="4817327" cy="28101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21913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46049" y="457200"/>
            <a:ext cx="8062331" cy="5719763"/>
          </a:xfrm>
        </p:spPr>
        <p:txBody>
          <a:bodyPr>
            <a:normAutofit fontScale="55000" lnSpcReduction="20000"/>
          </a:bodyPr>
          <a:lstStyle/>
          <a:p>
            <a:pPr marL="0" indent="0">
              <a:buNone/>
            </a:pPr>
            <a:r>
              <a:rPr lang="en-US" sz="3600" b="1" dirty="0" smtClean="0"/>
              <a:t>LAYING THE OINTMENT TO THE EAR</a:t>
            </a:r>
            <a:endParaRPr lang="ru-RU" sz="3600" dirty="0" smtClean="0"/>
          </a:p>
          <a:p>
            <a:pPr lvl="0"/>
            <a:r>
              <a:rPr lang="de-DE" b="1" dirty="0" err="1" smtClean="0"/>
              <a:t>Purpose</a:t>
            </a:r>
            <a:r>
              <a:rPr lang="de-DE" dirty="0"/>
              <a:t>: </a:t>
            </a:r>
            <a:r>
              <a:rPr lang="de-DE" dirty="0" err="1"/>
              <a:t>medical</a:t>
            </a:r>
            <a:r>
              <a:rPr lang="de-DE" dirty="0"/>
              <a:t>.</a:t>
            </a:r>
            <a:endParaRPr lang="ru-RU" dirty="0"/>
          </a:p>
          <a:p>
            <a:pPr lvl="0"/>
            <a:r>
              <a:rPr lang="en-US" b="1" dirty="0"/>
              <a:t>Equipment</a:t>
            </a:r>
            <a:r>
              <a:rPr lang="en-US" dirty="0"/>
              <a:t>. Sterile:  cotton </a:t>
            </a:r>
            <a:r>
              <a:rPr lang="en-US" dirty="0" err="1"/>
              <a:t>turundas</a:t>
            </a:r>
            <a:r>
              <a:rPr lang="en-US" dirty="0"/>
              <a:t>, ointment, tray. Gloves, container for disinfection (tray).</a:t>
            </a:r>
            <a:endParaRPr lang="ru-RU" dirty="0"/>
          </a:p>
          <a:p>
            <a:pPr marL="0" indent="0">
              <a:buNone/>
            </a:pPr>
            <a:r>
              <a:rPr lang="en-US" b="1" dirty="0"/>
              <a:t>Algorithm</a:t>
            </a:r>
            <a:r>
              <a:rPr lang="de-DE" dirty="0"/>
              <a:t>: </a:t>
            </a:r>
            <a:endParaRPr lang="ru-RU" dirty="0"/>
          </a:p>
          <a:p>
            <a:pPr lvl="0"/>
            <a:r>
              <a:rPr lang="en-US" dirty="0"/>
              <a:t>Explain to the patient the purpose and procedure course. Obtain patient’s consent. </a:t>
            </a:r>
            <a:endParaRPr lang="ru-RU" dirty="0"/>
          </a:p>
          <a:p>
            <a:pPr lvl="0"/>
            <a:r>
              <a:rPr lang="en-US" dirty="0"/>
              <a:t>Conduct hygienic washing hand and processing hand. Put the gloves on.</a:t>
            </a:r>
            <a:endParaRPr lang="ru-RU" dirty="0"/>
          </a:p>
          <a:p>
            <a:pPr lvl="0"/>
            <a:r>
              <a:rPr lang="en-US" dirty="0"/>
              <a:t>Seat the patient or lay down. Turn the head to the opposite side (tilt the head if the patient sits).</a:t>
            </a:r>
            <a:endParaRPr lang="ru-RU" dirty="0"/>
          </a:p>
          <a:p>
            <a:pPr lvl="0"/>
            <a:r>
              <a:rPr lang="en-US" dirty="0"/>
              <a:t>Apply the ointment a sterile cotton </a:t>
            </a:r>
            <a:r>
              <a:rPr lang="en-US" dirty="0" err="1"/>
              <a:t>turunda</a:t>
            </a:r>
            <a:r>
              <a:rPr lang="en-US" dirty="0"/>
              <a:t>.</a:t>
            </a:r>
            <a:endParaRPr lang="ru-RU" dirty="0"/>
          </a:p>
          <a:p>
            <a:pPr lvl="0"/>
            <a:r>
              <a:rPr lang="en-US" dirty="0"/>
              <a:t>With the left hand pull  the ear of the patient to the side and up. </a:t>
            </a:r>
            <a:endParaRPr lang="ru-RU" dirty="0"/>
          </a:p>
          <a:p>
            <a:pPr lvl="0"/>
            <a:r>
              <a:rPr lang="en-US" dirty="0"/>
              <a:t>Enter the </a:t>
            </a:r>
            <a:r>
              <a:rPr lang="en-US" dirty="0" err="1"/>
              <a:t>turunda</a:t>
            </a:r>
            <a:r>
              <a:rPr lang="en-US" dirty="0"/>
              <a:t> with rotational movements in the external auditory canal.</a:t>
            </a:r>
            <a:endParaRPr lang="ru-RU" dirty="0"/>
          </a:p>
          <a:p>
            <a:pPr lvl="0"/>
            <a:r>
              <a:rPr lang="en-US" dirty="0"/>
              <a:t>Turn the head in other side. Perform manipulation on the other side.</a:t>
            </a:r>
            <a:endParaRPr lang="ru-RU" dirty="0"/>
          </a:p>
          <a:p>
            <a:pPr lvl="0"/>
            <a:r>
              <a:rPr lang="en-US" dirty="0"/>
              <a:t>Conduct disinfection used material.</a:t>
            </a:r>
            <a:endParaRPr lang="ru-RU" dirty="0"/>
          </a:p>
          <a:p>
            <a:pPr lvl="0"/>
            <a:r>
              <a:rPr lang="en-US" dirty="0"/>
              <a:t>Take the gloves off and  put  them in the container for disinfection.</a:t>
            </a:r>
            <a:endParaRPr lang="ru-RU" dirty="0"/>
          </a:p>
          <a:p>
            <a:pPr lvl="0"/>
            <a:r>
              <a:rPr lang="en-US" dirty="0"/>
              <a:t>Wash hands hygienic way.</a:t>
            </a:r>
            <a:endParaRPr lang="ru-RU" dirty="0"/>
          </a:p>
          <a:p>
            <a:pPr lvl="0"/>
            <a:r>
              <a:rPr lang="en-US" dirty="0"/>
              <a:t>Make a record of results in a medical documentation.</a:t>
            </a:r>
            <a:endParaRPr lang="ru-RU" dirty="0"/>
          </a:p>
          <a:p>
            <a:pPr marL="0" indent="0">
              <a:buNone/>
            </a:pPr>
            <a:endParaRPr lang="ru-RU" dirty="0"/>
          </a:p>
          <a:p>
            <a:r>
              <a:rPr lang="en-US" b="1" dirty="0"/>
              <a:t>Remember!</a:t>
            </a:r>
            <a:br>
              <a:rPr lang="en-US" b="1" dirty="0"/>
            </a:br>
            <a:r>
              <a:rPr lang="en-US" b="1" dirty="0"/>
              <a:t>The ear canal should be cleaned before introduction  of ointment in the ear.</a:t>
            </a:r>
            <a:endParaRPr lang="ru-RU" b="1" dirty="0"/>
          </a:p>
          <a:p>
            <a:endParaRPr lang="ru-RU" b="1" dirty="0"/>
          </a:p>
        </p:txBody>
      </p:sp>
    </p:spTree>
    <p:extLst>
      <p:ext uri="{BB962C8B-B14F-4D97-AF65-F5344CB8AC3E}">
        <p14:creationId xmlns="" xmlns:p14="http://schemas.microsoft.com/office/powerpoint/2010/main" val="3284782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11873" y="211874"/>
            <a:ext cx="7047571" cy="5965090"/>
          </a:xfrm>
        </p:spPr>
        <p:txBody>
          <a:bodyPr>
            <a:noAutofit/>
          </a:bodyPr>
          <a:lstStyle/>
          <a:p>
            <a:pPr marL="0" indent="0">
              <a:buNone/>
            </a:pPr>
            <a:r>
              <a:rPr lang="en-US" sz="2000" b="1" dirty="0"/>
              <a:t>Treatment of the nasal passages</a:t>
            </a:r>
            <a:endParaRPr lang="ru-RU" sz="2000" dirty="0"/>
          </a:p>
          <a:p>
            <a:pPr marL="0" lvl="0" indent="0">
              <a:buNone/>
            </a:pPr>
            <a:r>
              <a:rPr lang="en-US" sz="1600" b="1" dirty="0"/>
              <a:t>Objective:</a:t>
            </a:r>
            <a:r>
              <a:rPr lang="en-US" sz="1600" dirty="0"/>
              <a:t> To prevent violation of nasal breathing.</a:t>
            </a:r>
            <a:endParaRPr lang="ru-RU" sz="1600" dirty="0"/>
          </a:p>
          <a:p>
            <a:pPr marL="0" lvl="0" indent="0">
              <a:buNone/>
            </a:pPr>
            <a:r>
              <a:rPr lang="en-US" sz="1600" b="1" dirty="0"/>
              <a:t>Equipment.</a:t>
            </a:r>
            <a:r>
              <a:rPr lang="en-US" sz="1600" dirty="0"/>
              <a:t> Sterile: pipette, cotton </a:t>
            </a:r>
            <a:r>
              <a:rPr lang="en-US" sz="1600" dirty="0" err="1"/>
              <a:t>turundas</a:t>
            </a:r>
            <a:r>
              <a:rPr lang="en-US" sz="1600" dirty="0"/>
              <a:t>, tray, oil (</a:t>
            </a:r>
            <a:r>
              <a:rPr lang="en-US" sz="1600" dirty="0" err="1"/>
              <a:t>vaseline</a:t>
            </a:r>
            <a:r>
              <a:rPr lang="en-US" sz="1600" dirty="0"/>
              <a:t>, sea buckthorn and more). Gloves, container for disinfection (tray</a:t>
            </a:r>
            <a:r>
              <a:rPr lang="en-US" sz="1600" dirty="0" smtClean="0"/>
              <a:t>).</a:t>
            </a:r>
          </a:p>
          <a:p>
            <a:pPr marL="0" lvl="0" indent="0">
              <a:buNone/>
            </a:pPr>
            <a:r>
              <a:rPr lang="en-US" sz="1600" b="1" dirty="0" smtClean="0"/>
              <a:t>Algorithm</a:t>
            </a:r>
            <a:r>
              <a:rPr lang="de-DE" sz="1600" b="1" dirty="0"/>
              <a:t>: </a:t>
            </a:r>
            <a:endParaRPr lang="ru-RU" sz="1600" dirty="0"/>
          </a:p>
          <a:p>
            <a:pPr lvl="0"/>
            <a:r>
              <a:rPr lang="en-US" sz="1600" dirty="0"/>
              <a:t>Explain to the patient the purpose and procedure course. Obtain patient’s consent. </a:t>
            </a:r>
            <a:endParaRPr lang="ru-RU" sz="1600" dirty="0"/>
          </a:p>
          <a:p>
            <a:pPr lvl="0"/>
            <a:r>
              <a:rPr lang="en-US" sz="1600" dirty="0"/>
              <a:t>Conduct hygienic washing hand and processing hand. Put the gloves on.</a:t>
            </a:r>
            <a:endParaRPr lang="ru-RU" sz="1600" dirty="0"/>
          </a:p>
          <a:p>
            <a:pPr lvl="0"/>
            <a:r>
              <a:rPr lang="en-US" sz="1600" dirty="0"/>
              <a:t>Seat the patient or lay down. Gently tilt the head back.</a:t>
            </a:r>
            <a:endParaRPr lang="ru-RU" sz="1600" dirty="0"/>
          </a:p>
          <a:p>
            <a:pPr lvl="0"/>
            <a:r>
              <a:rPr lang="en-US" sz="1600" dirty="0"/>
              <a:t>Take the cotton </a:t>
            </a:r>
            <a:r>
              <a:rPr lang="en-US" sz="1600" dirty="0" err="1"/>
              <a:t>turunda</a:t>
            </a:r>
            <a:r>
              <a:rPr lang="en-US" sz="1600" dirty="0"/>
              <a:t> with tweezers. Moisten a cotton </a:t>
            </a:r>
            <a:r>
              <a:rPr lang="en-US" sz="1600" dirty="0" err="1"/>
              <a:t>turunda</a:t>
            </a:r>
            <a:r>
              <a:rPr lang="en-US" sz="1600" dirty="0"/>
              <a:t> in </a:t>
            </a:r>
            <a:r>
              <a:rPr lang="en-US" sz="1600" dirty="0" err="1"/>
              <a:t>vaseline</a:t>
            </a:r>
            <a:r>
              <a:rPr lang="en-US" sz="1600" dirty="0"/>
              <a:t> oil. Put on the </a:t>
            </a:r>
            <a:r>
              <a:rPr lang="en-US" sz="1600" dirty="0" err="1"/>
              <a:t>turunda</a:t>
            </a:r>
            <a:r>
              <a:rPr lang="en-US" sz="1600" dirty="0"/>
              <a:t> in the right hand.</a:t>
            </a:r>
            <a:endParaRPr lang="ru-RU" sz="1600" dirty="0"/>
          </a:p>
          <a:p>
            <a:pPr lvl="0"/>
            <a:r>
              <a:rPr lang="en-US" sz="1600" dirty="0"/>
              <a:t>Enter the cotton </a:t>
            </a:r>
            <a:r>
              <a:rPr lang="en-US" sz="1600" dirty="0" err="1"/>
              <a:t>turunda</a:t>
            </a:r>
            <a:r>
              <a:rPr lang="en-US" sz="1600" dirty="0"/>
              <a:t> into the nasal passage. Leave in for 2-3 minutes.</a:t>
            </a:r>
            <a:endParaRPr lang="ru-RU" sz="1600" dirty="0"/>
          </a:p>
          <a:p>
            <a:pPr lvl="0"/>
            <a:r>
              <a:rPr lang="en-US" sz="1600" dirty="0"/>
              <a:t>Remove </a:t>
            </a:r>
            <a:r>
              <a:rPr lang="en-US" sz="1600" dirty="0" err="1"/>
              <a:t>turunda</a:t>
            </a:r>
            <a:r>
              <a:rPr lang="en-US" sz="1600" dirty="0"/>
              <a:t> with rotational movements in the same direction.</a:t>
            </a:r>
            <a:endParaRPr lang="ru-RU" sz="1600" dirty="0"/>
          </a:p>
          <a:p>
            <a:pPr lvl="0"/>
            <a:r>
              <a:rPr lang="en-US" sz="1600" dirty="0"/>
              <a:t>Remove the </a:t>
            </a:r>
            <a:r>
              <a:rPr lang="en-US" sz="1600" dirty="0" err="1"/>
              <a:t>turunda</a:t>
            </a:r>
            <a:r>
              <a:rPr lang="en-US" sz="1600" dirty="0"/>
              <a:t> together with softened crusts (with rotational movements in the same direction).</a:t>
            </a:r>
            <a:endParaRPr lang="ru-RU" sz="1600" dirty="0"/>
          </a:p>
          <a:p>
            <a:pPr lvl="0"/>
            <a:r>
              <a:rPr lang="en-US" sz="1600" dirty="0"/>
              <a:t>Conduct disinfection used material.</a:t>
            </a:r>
            <a:endParaRPr lang="ru-RU" sz="1600" dirty="0"/>
          </a:p>
          <a:p>
            <a:pPr lvl="0"/>
            <a:r>
              <a:rPr lang="en-US" sz="1600" dirty="0"/>
              <a:t>Take the gloves off and  put  them in the container for disinfection.</a:t>
            </a:r>
            <a:endParaRPr lang="ru-RU" sz="1600" dirty="0"/>
          </a:p>
          <a:p>
            <a:pPr lvl="0"/>
            <a:r>
              <a:rPr lang="en-US" sz="1600" dirty="0"/>
              <a:t>Wash hands hygienic way.</a:t>
            </a:r>
            <a:endParaRPr lang="ru-RU" sz="1600" dirty="0"/>
          </a:p>
          <a:p>
            <a:pPr lvl="0"/>
            <a:r>
              <a:rPr lang="en-US" sz="1600" dirty="0"/>
              <a:t>Make a record of results in a medical documentation.</a:t>
            </a:r>
            <a:endParaRPr lang="ru-RU" sz="1600" dirty="0"/>
          </a:p>
          <a:p>
            <a:endParaRPr lang="ru-RU" sz="1600" dirty="0"/>
          </a:p>
        </p:txBody>
      </p:sp>
      <p:pic>
        <p:nvPicPr>
          <p:cNvPr id="13314" name="Picture 2" descr="Картинки по запросу закапывание капель в нос картинки"/>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29600" y="1550020"/>
            <a:ext cx="3066585" cy="33477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704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92873" y="334537"/>
            <a:ext cx="6911898" cy="5820124"/>
          </a:xfrm>
        </p:spPr>
        <p:txBody>
          <a:bodyPr>
            <a:normAutofit fontScale="55000" lnSpcReduction="20000"/>
          </a:bodyPr>
          <a:lstStyle/>
          <a:p>
            <a:pPr marL="0" indent="0">
              <a:buNone/>
            </a:pPr>
            <a:r>
              <a:rPr lang="de-DE" sz="3600" b="1" dirty="0" err="1"/>
              <a:t>Dripping</a:t>
            </a:r>
            <a:r>
              <a:rPr lang="de-DE" sz="3600" b="1" dirty="0"/>
              <a:t> </a:t>
            </a:r>
            <a:r>
              <a:rPr lang="de-DE" sz="3600" b="1" dirty="0" err="1"/>
              <a:t>the</a:t>
            </a:r>
            <a:r>
              <a:rPr lang="de-DE" sz="3600" b="1" dirty="0"/>
              <a:t> </a:t>
            </a:r>
            <a:r>
              <a:rPr lang="de-DE" sz="3600" b="1" dirty="0" err="1"/>
              <a:t>drops</a:t>
            </a:r>
            <a:r>
              <a:rPr lang="de-DE" sz="3600" b="1" dirty="0"/>
              <a:t> in </a:t>
            </a:r>
            <a:r>
              <a:rPr lang="de-DE" sz="3600" b="1" dirty="0" err="1"/>
              <a:t>nose</a:t>
            </a:r>
            <a:endParaRPr lang="ru-RU" sz="3600" dirty="0"/>
          </a:p>
          <a:p>
            <a:pPr marL="0" lvl="0" indent="0">
              <a:buNone/>
            </a:pPr>
            <a:r>
              <a:rPr lang="de-DE" b="1" dirty="0" err="1"/>
              <a:t>Purpose</a:t>
            </a:r>
            <a:r>
              <a:rPr lang="de-DE" b="1" dirty="0"/>
              <a:t>:</a:t>
            </a:r>
            <a:r>
              <a:rPr lang="de-DE" dirty="0"/>
              <a:t> </a:t>
            </a:r>
            <a:r>
              <a:rPr lang="de-DE" dirty="0" err="1"/>
              <a:t>medical</a:t>
            </a:r>
            <a:r>
              <a:rPr lang="de-DE" dirty="0"/>
              <a:t>.</a:t>
            </a:r>
            <a:endParaRPr lang="ru-RU" dirty="0"/>
          </a:p>
          <a:p>
            <a:pPr marL="0" lvl="0" indent="0">
              <a:buNone/>
            </a:pPr>
            <a:r>
              <a:rPr lang="en-US" b="1" dirty="0"/>
              <a:t>Equipment </a:t>
            </a:r>
            <a:r>
              <a:rPr lang="en-US" dirty="0"/>
              <a:t>. Sterile: cotton balls, tray, pipette (or individual bottle), drug. Non-sterile: gloves, container for disinfection (tray).</a:t>
            </a:r>
            <a:endParaRPr lang="ru-RU" dirty="0"/>
          </a:p>
          <a:p>
            <a:pPr marL="0" indent="0">
              <a:buNone/>
            </a:pPr>
            <a:r>
              <a:rPr lang="en-US" b="1" dirty="0"/>
              <a:t>Algorithm</a:t>
            </a:r>
            <a:r>
              <a:rPr lang="de-DE" b="1" dirty="0"/>
              <a:t>: </a:t>
            </a:r>
            <a:endParaRPr lang="ru-RU" dirty="0"/>
          </a:p>
          <a:p>
            <a:pPr lvl="0"/>
            <a:r>
              <a:rPr lang="en-US" dirty="0"/>
              <a:t>Explain to the patient the purpose and procedure course. Obtain patient’s consent. </a:t>
            </a:r>
            <a:endParaRPr lang="ru-RU" dirty="0"/>
          </a:p>
          <a:p>
            <a:pPr lvl="0"/>
            <a:r>
              <a:rPr lang="en-US" dirty="0"/>
              <a:t>Conduct hygienic washing hand and processing hand. Put the gloves on.</a:t>
            </a:r>
            <a:endParaRPr lang="ru-RU" dirty="0"/>
          </a:p>
          <a:p>
            <a:pPr lvl="0"/>
            <a:r>
              <a:rPr lang="en-US" dirty="0"/>
              <a:t>Seat the patient or lay down. Gently tilt the head to the side instillation.</a:t>
            </a:r>
            <a:endParaRPr lang="ru-RU" dirty="0"/>
          </a:p>
          <a:p>
            <a:pPr lvl="0"/>
            <a:r>
              <a:rPr lang="en-US" dirty="0"/>
              <a:t>Take the cotton balls in the left hand. Press them to the palm of the little finger.</a:t>
            </a:r>
            <a:endParaRPr lang="ru-RU" dirty="0"/>
          </a:p>
          <a:p>
            <a:pPr lvl="0"/>
            <a:r>
              <a:rPr lang="en-US" dirty="0"/>
              <a:t>Put the pipette in your right hand. Put the medicament in the pipette.  </a:t>
            </a:r>
            <a:endParaRPr lang="ru-RU" dirty="0"/>
          </a:p>
          <a:p>
            <a:pPr lvl="0"/>
            <a:r>
              <a:rPr lang="en-US" dirty="0"/>
              <a:t>Raise the tip of the nose with your left thumb.</a:t>
            </a:r>
            <a:endParaRPr lang="ru-RU" dirty="0"/>
          </a:p>
          <a:p>
            <a:pPr lvl="0"/>
            <a:r>
              <a:rPr lang="en-US" dirty="0"/>
              <a:t>Enter the pipette in the nasal passage to a depth of 1-1.5 cm, without touching the walls.</a:t>
            </a:r>
            <a:endParaRPr lang="ru-RU" dirty="0"/>
          </a:p>
          <a:p>
            <a:pPr lvl="0"/>
            <a:r>
              <a:rPr lang="en-US" dirty="0"/>
              <a:t>Drip 4-5 drops in the nasal passage.</a:t>
            </a:r>
            <a:endParaRPr lang="ru-RU" dirty="0"/>
          </a:p>
          <a:p>
            <a:pPr lvl="0"/>
            <a:r>
              <a:rPr lang="en-US" dirty="0"/>
              <a:t>Compress the wing of nostril with a cotton ball.</a:t>
            </a:r>
            <a:endParaRPr lang="ru-RU" dirty="0"/>
          </a:p>
          <a:p>
            <a:pPr lvl="0"/>
            <a:r>
              <a:rPr lang="en-US" dirty="0"/>
              <a:t>Turn the head in other side. Perform manipulation on the other side.</a:t>
            </a:r>
            <a:endParaRPr lang="ru-RU" dirty="0"/>
          </a:p>
          <a:p>
            <a:pPr lvl="0"/>
            <a:r>
              <a:rPr lang="en-US" dirty="0"/>
              <a:t>Conduct disinfection used material.</a:t>
            </a:r>
            <a:endParaRPr lang="ru-RU" dirty="0"/>
          </a:p>
          <a:p>
            <a:pPr lvl="0"/>
            <a:r>
              <a:rPr lang="en-US" dirty="0"/>
              <a:t>Take the gloves off and  put  them in the container for disinfection.</a:t>
            </a:r>
            <a:endParaRPr lang="ru-RU" dirty="0"/>
          </a:p>
          <a:p>
            <a:pPr lvl="0"/>
            <a:r>
              <a:rPr lang="en-US" dirty="0"/>
              <a:t>Wash hands hygienic way.</a:t>
            </a:r>
            <a:endParaRPr lang="ru-RU" dirty="0"/>
          </a:p>
          <a:p>
            <a:pPr lvl="0"/>
            <a:r>
              <a:rPr lang="en-US" dirty="0"/>
              <a:t>Make a record of results in a medical documentation.</a:t>
            </a:r>
            <a:endParaRPr lang="ru-RU" dirty="0"/>
          </a:p>
          <a:p>
            <a:r>
              <a:rPr lang="en-US" dirty="0"/>
              <a:t> </a:t>
            </a:r>
            <a:endParaRPr lang="ru-RU" dirty="0"/>
          </a:p>
          <a:p>
            <a:endParaRPr lang="ru-RU" dirty="0"/>
          </a:p>
        </p:txBody>
      </p:sp>
      <p:pic>
        <p:nvPicPr>
          <p:cNvPr id="2050" name="Picture 2" descr="http://www.spbmedu.ru/images/0018.JPG"/>
          <p:cNvPicPr>
            <a:picLocks noChangeAspect="1" noChangeArrowheads="1"/>
          </p:cNvPicPr>
          <p:nvPr/>
        </p:nvPicPr>
        <p:blipFill>
          <a:blip r:embed="rId2"/>
          <a:srcRect/>
          <a:stretch>
            <a:fillRect/>
          </a:stretch>
        </p:blipFill>
        <p:spPr bwMode="auto">
          <a:xfrm>
            <a:off x="7553325" y="-277813"/>
            <a:ext cx="4638675" cy="3562351"/>
          </a:xfrm>
          <a:prstGeom prst="rect">
            <a:avLst/>
          </a:prstGeom>
          <a:noFill/>
        </p:spPr>
      </p:pic>
    </p:spTree>
    <p:extLst>
      <p:ext uri="{BB962C8B-B14F-4D97-AF65-F5344CB8AC3E}">
        <p14:creationId xmlns="" xmlns:p14="http://schemas.microsoft.com/office/powerpoint/2010/main" val="1524078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ru-RU" altLang="ru-RU" dirty="0" smtClean="0"/>
          </a:p>
        </p:txBody>
      </p:sp>
      <p:sp>
        <p:nvSpPr>
          <p:cNvPr id="2051" name="Rectangle 3"/>
          <p:cNvSpPr>
            <a:spLocks noGrp="1" noChangeArrowheads="1"/>
          </p:cNvSpPr>
          <p:nvPr>
            <p:ph type="body" sz="half" idx="1"/>
          </p:nvPr>
        </p:nvSpPr>
        <p:spPr/>
        <p:txBody>
          <a:bodyPr/>
          <a:lstStyle/>
          <a:p>
            <a:pPr marL="0" indent="0">
              <a:buNone/>
            </a:pPr>
            <a:r>
              <a:rPr lang="en-US" altLang="ru-RU" sz="3600" b="1" dirty="0" smtClean="0"/>
              <a:t>Practical lesson № </a:t>
            </a:r>
            <a:r>
              <a:rPr lang="ru-RU" altLang="ru-RU" sz="3600" b="1" smtClean="0"/>
              <a:t>6</a:t>
            </a:r>
            <a:r>
              <a:rPr lang="en-US" altLang="ru-RU" sz="3600" b="1" smtClean="0"/>
              <a:t>. </a:t>
            </a:r>
            <a:r>
              <a:rPr lang="en-US" altLang="ru-RU" sz="3600" b="1" dirty="0" smtClean="0"/>
              <a:t>Pressure </a:t>
            </a:r>
            <a:r>
              <a:rPr lang="en-US" altLang="ru-RU" sz="3600" b="1" dirty="0" smtClean="0"/>
              <a:t>ulcer</a:t>
            </a:r>
            <a:endParaRPr lang="ru-RU" altLang="ru-RU" sz="3600" b="1" dirty="0"/>
          </a:p>
        </p:txBody>
      </p:sp>
      <p:sp>
        <p:nvSpPr>
          <p:cNvPr id="2052" name="Rectangle 4"/>
          <p:cNvSpPr>
            <a:spLocks noGrp="1" noChangeArrowheads="1"/>
          </p:cNvSpPr>
          <p:nvPr>
            <p:ph type="body" sz="half" idx="2"/>
          </p:nvPr>
        </p:nvSpPr>
        <p:spPr/>
        <p:txBody>
          <a:bodyPr/>
          <a:lstStyle/>
          <a:p>
            <a:pPr eaLnBrk="1" hangingPunct="1"/>
            <a:endParaRPr lang="ru-RU" altLang="ru-RU" b="1" dirty="0" smtClean="0"/>
          </a:p>
        </p:txBody>
      </p:sp>
      <p:pic>
        <p:nvPicPr>
          <p:cNvPr id="2053"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3970" y="3743094"/>
            <a:ext cx="6229350"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2564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294" y="365126"/>
            <a:ext cx="4170555" cy="415460"/>
          </a:xfrm>
          <a:solidFill>
            <a:schemeClr val="bg1">
              <a:lumMod val="85000"/>
            </a:schemeClr>
          </a:solidFill>
        </p:spPr>
        <p:txBody>
          <a:bodyPr>
            <a:normAutofit fontScale="90000"/>
          </a:bodyPr>
          <a:lstStyle/>
          <a:p>
            <a:r>
              <a:rPr lang="de-DE" b="1" dirty="0" smtClean="0"/>
              <a:t/>
            </a:r>
            <a:br>
              <a:rPr lang="de-DE" b="1" dirty="0" smtClean="0"/>
            </a:br>
            <a:r>
              <a:rPr lang="de-DE" b="1" dirty="0" smtClean="0">
                <a:latin typeface="Times New Roman" panose="02020603050405020304" pitchFamily="18" charset="0"/>
                <a:cs typeface="Times New Roman" panose="02020603050405020304" pitchFamily="18" charset="0"/>
              </a:rPr>
              <a:t>H</a:t>
            </a:r>
            <a:r>
              <a:rPr lang="en-US" b="1" dirty="0" smtClean="0">
                <a:latin typeface="Times New Roman" panose="02020603050405020304" pitchFamily="18" charset="0"/>
                <a:cs typeface="Times New Roman" panose="02020603050405020304" pitchFamily="18" charset="0"/>
              </a:rPr>
              <a:t>air wash</a:t>
            </a:r>
            <a:r>
              <a:rPr lang="de-DE" b="1" dirty="0" smtClean="0">
                <a:latin typeface="Times New Roman" panose="02020603050405020304" pitchFamily="18" charset="0"/>
                <a:cs typeface="Times New Roman" panose="02020603050405020304" pitchFamily="18" charset="0"/>
              </a:rPr>
              <a:t> in </a:t>
            </a:r>
            <a:r>
              <a:rPr lang="de-DE" b="1" dirty="0" err="1" smtClean="0">
                <a:latin typeface="Times New Roman" panose="02020603050405020304" pitchFamily="18" charset="0"/>
                <a:cs typeface="Times New Roman" panose="02020603050405020304" pitchFamily="18" charset="0"/>
              </a:rPr>
              <a:t>bed</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89572" y="892098"/>
            <a:ext cx="4638906" cy="5731726"/>
          </a:xfrm>
        </p:spPr>
        <p:txBody>
          <a:bodyPr>
            <a:normAutofit/>
          </a:bodyPr>
          <a:lstStyle/>
          <a:p>
            <a:pPr lvl="0"/>
            <a:r>
              <a:rPr lang="en-US" sz="1800" dirty="0" smtClean="0">
                <a:latin typeface="Times New Roman" panose="02020603050405020304" pitchFamily="18" charset="0"/>
                <a:cs typeface="Times New Roman" panose="02020603050405020304" pitchFamily="18" charset="0"/>
              </a:rPr>
              <a:t>Patients </a:t>
            </a:r>
            <a:r>
              <a:rPr lang="en-US" sz="1800" dirty="0">
                <a:latin typeface="Times New Roman" panose="02020603050405020304" pitchFamily="18" charset="0"/>
                <a:cs typeface="Times New Roman" panose="02020603050405020304" pitchFamily="18" charset="0"/>
              </a:rPr>
              <a:t>require constant observing for their hair. Seriously ill head washed in bed.</a:t>
            </a:r>
            <a:endParaRPr lang="ru-RU" sz="1800" dirty="0">
              <a:latin typeface="Times New Roman" panose="02020603050405020304" pitchFamily="18" charset="0"/>
              <a:cs typeface="Times New Roman" panose="02020603050405020304" pitchFamily="18" charset="0"/>
            </a:endParaRPr>
          </a:p>
          <a:p>
            <a:pPr lvl="0"/>
            <a:r>
              <a:rPr lang="en-US" sz="1800" b="1" dirty="0">
                <a:latin typeface="Times New Roman" panose="02020603050405020304" pitchFamily="18" charset="0"/>
                <a:cs typeface="Times New Roman" panose="02020603050405020304" pitchFamily="18" charset="0"/>
              </a:rPr>
              <a:t>Remember !</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Long hair is better to braid in two plaits. To make it comfortable to lie.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To fix the hair do not use metal clips</a:t>
            </a:r>
            <a:r>
              <a:rPr lang="ru-RU" sz="1800" dirty="0">
                <a:latin typeface="Times New Roman" panose="02020603050405020304" pitchFamily="18" charset="0"/>
                <a:cs typeface="Times New Roman" panose="02020603050405020304" pitchFamily="18" charset="0"/>
              </a:rPr>
              <a:t>.</a:t>
            </a:r>
          </a:p>
          <a:p>
            <a:pPr lvl="0"/>
            <a:r>
              <a:rPr lang="en-US" sz="1800" b="1" dirty="0">
                <a:latin typeface="Times New Roman" panose="02020603050405020304" pitchFamily="18" charset="0"/>
                <a:cs typeface="Times New Roman" panose="02020603050405020304" pitchFamily="18" charset="0"/>
              </a:rPr>
              <a:t>Purpose: </a:t>
            </a:r>
            <a:r>
              <a:rPr lang="en-US" sz="1800" dirty="0">
                <a:latin typeface="Times New Roman" panose="02020603050405020304" pitchFamily="18" charset="0"/>
                <a:cs typeface="Times New Roman" panose="02020603050405020304" pitchFamily="18" charset="0"/>
              </a:rPr>
              <a:t>personal hygiene of the patient.</a:t>
            </a:r>
            <a:endParaRPr lang="ru-RU" sz="1800" dirty="0">
              <a:latin typeface="Times New Roman" panose="02020603050405020304" pitchFamily="18" charset="0"/>
              <a:cs typeface="Times New Roman" panose="02020603050405020304" pitchFamily="18" charset="0"/>
            </a:endParaRPr>
          </a:p>
          <a:p>
            <a:pPr lvl="0"/>
            <a:r>
              <a:rPr lang="en-US" sz="1800" b="1" dirty="0">
                <a:latin typeface="Times New Roman" panose="02020603050405020304" pitchFamily="18" charset="0"/>
                <a:cs typeface="Times New Roman" panose="02020603050405020304" pitchFamily="18" charset="0"/>
              </a:rPr>
              <a:t>Equipment: </a:t>
            </a:r>
            <a:r>
              <a:rPr lang="en-US" sz="1800" dirty="0">
                <a:latin typeface="Times New Roman" panose="02020603050405020304" pitchFamily="18" charset="0"/>
                <a:cs typeface="Times New Roman" panose="02020603050405020304" pitchFamily="18" charset="0"/>
              </a:rPr>
              <a:t>capacity with warm water, a basin, a headrest, oilcloth, towel, shampoo, individual comb, gloves, waterproof apron, a container for dirty linen.</a:t>
            </a:r>
            <a:endParaRPr lang="ru-RU" sz="1800" dirty="0">
              <a:latin typeface="Times New Roman" panose="02020603050405020304" pitchFamily="18" charset="0"/>
              <a:cs typeface="Times New Roman" panose="02020603050405020304" pitchFamily="18" charset="0"/>
            </a:endParaRPr>
          </a:p>
          <a:p>
            <a:endParaRPr lang="ru-RU" dirty="0"/>
          </a:p>
        </p:txBody>
      </p:sp>
      <p:sp>
        <p:nvSpPr>
          <p:cNvPr id="5" name="Объект 4"/>
          <p:cNvSpPr>
            <a:spLocks noGrp="1"/>
          </p:cNvSpPr>
          <p:nvPr>
            <p:ph sz="half" idx="2"/>
          </p:nvPr>
        </p:nvSpPr>
        <p:spPr>
          <a:xfrm>
            <a:off x="4828478" y="89210"/>
            <a:ext cx="7170234" cy="6768790"/>
          </a:xfrm>
        </p:spPr>
        <p:txBody>
          <a:bodyPr>
            <a:noAutofit/>
          </a:bodyPr>
          <a:lstStyle/>
          <a:p>
            <a:r>
              <a:rPr lang="en-US" sz="1600" b="1" dirty="0">
                <a:latin typeface="Times New Roman" panose="02020603050405020304" pitchFamily="18" charset="0"/>
                <a:cs typeface="Times New Roman" panose="02020603050405020304" pitchFamily="18" charset="0"/>
              </a:rPr>
              <a:t>Algorithm</a:t>
            </a:r>
            <a:r>
              <a:rPr lang="de-DE" sz="1600" b="1"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Explain to the patient the purpose and procedure course. Obtain patient’s consent. </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Close windows, doors. Put a screen. </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Conduct hygienic washing hand and processing hand. Put the gloves on. Wear apron. Prepare the equipment.</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Inspect the patient 's head. </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Lay down the patient on his back.</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Remove the pillow.</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Put under the head an oilcloth.</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Put the headrest under the shoulders of the patient.</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Put the basin near the head. Put the hair into the basin.</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Moisten the hair with warm water. Pour water from a jug on the head.</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Apply shampoo.  </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Well rinse out the shampoo of the hair.  Wipe the hair.</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Gently comb the hair, well dry.</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Remove the apron. </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Conduct disinfection used material.</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Take the gloves off and put them in the container for disinfection.</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Wash hands hygienic way.</a:t>
            </a:r>
            <a:endParaRPr lang="ru-RU"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Make a record of results in a medical documentation. </a:t>
            </a:r>
            <a:r>
              <a:rPr lang="en-US" sz="1600" dirty="0"/>
              <a:t> </a:t>
            </a:r>
            <a:endParaRPr lang="ru-RU" sz="1600" dirty="0"/>
          </a:p>
          <a:p>
            <a:endParaRPr lang="ru-RU" sz="1600" dirty="0"/>
          </a:p>
        </p:txBody>
      </p:sp>
      <p:pic>
        <p:nvPicPr>
          <p:cNvPr id="7" name="Рисунок 6" descr="http://www.palliative.kz/storage/local/user_4/full/2015_14_01__09_58_19__496.png"/>
          <p:cNvPicPr/>
          <p:nvPr/>
        </p:nvPicPr>
        <p:blipFill>
          <a:blip r:embed="rId2" cstate="print"/>
          <a:srcRect/>
          <a:stretch>
            <a:fillRect/>
          </a:stretch>
        </p:blipFill>
        <p:spPr bwMode="auto">
          <a:xfrm>
            <a:off x="571500" y="4267200"/>
            <a:ext cx="3505200" cy="2286000"/>
          </a:xfrm>
          <a:prstGeom prst="rect">
            <a:avLst/>
          </a:prstGeom>
          <a:noFill/>
          <a:ln w="9525">
            <a:noFill/>
            <a:miter lim="800000"/>
            <a:headEnd/>
            <a:tailEnd/>
          </a:ln>
        </p:spPr>
      </p:pic>
    </p:spTree>
    <p:extLst>
      <p:ext uri="{BB962C8B-B14F-4D97-AF65-F5344CB8AC3E}">
        <p14:creationId xmlns:p14="http://schemas.microsoft.com/office/powerpoint/2010/main" xmlns="" val="4192790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4848922" cy="660787"/>
          </a:xfrm>
          <a:solidFill>
            <a:schemeClr val="bg1">
              <a:lumMod val="85000"/>
            </a:schemeClr>
          </a:solidFill>
        </p:spPr>
        <p:txBody>
          <a:bodyPr>
            <a:normAutofit fontScale="90000"/>
          </a:bodyPr>
          <a:lstStyle/>
          <a:p>
            <a:r>
              <a:rPr lang="en-US" dirty="0" smtClean="0"/>
              <a:t/>
            </a:r>
            <a:br>
              <a:rPr lang="en-US" dirty="0" smtClean="0"/>
            </a:br>
            <a:r>
              <a:rPr lang="en-US" sz="3600" b="1" dirty="0" smtClean="0">
                <a:latin typeface="Times New Roman" panose="02020603050405020304" pitchFamily="18" charset="0"/>
                <a:cs typeface="Times New Roman" panose="02020603050405020304" pitchFamily="18" charset="0"/>
              </a:rPr>
              <a:t>Washing the feet in bed</a:t>
            </a:r>
            <a:r>
              <a:rPr lang="en-US" dirty="0" smtClean="0"/>
              <a:t/>
            </a:r>
            <a:br>
              <a:rPr lang="en-US" dirty="0" smtClean="0"/>
            </a:br>
            <a:endParaRPr lang="ru-RU" dirty="0"/>
          </a:p>
        </p:txBody>
      </p:sp>
      <p:sp>
        <p:nvSpPr>
          <p:cNvPr id="3" name="Объект 2"/>
          <p:cNvSpPr>
            <a:spLocks noGrp="1"/>
          </p:cNvSpPr>
          <p:nvPr>
            <p:ph sz="half" idx="1"/>
          </p:nvPr>
        </p:nvSpPr>
        <p:spPr>
          <a:xfrm>
            <a:off x="379141" y="1271239"/>
            <a:ext cx="5640659" cy="4905724"/>
          </a:xfrm>
        </p:spPr>
        <p:txBody>
          <a:bodyPr>
            <a:normAutofit fontScale="62500" lnSpcReduction="20000"/>
          </a:bodyPr>
          <a:lstStyle/>
          <a:p>
            <a:pPr marL="0" indent="0">
              <a:buNone/>
            </a:pPr>
            <a:r>
              <a:rPr lang="en-US" sz="3600" b="1" dirty="0" smtClean="0">
                <a:latin typeface="Times New Roman" panose="02020603050405020304" pitchFamily="18" charset="0"/>
                <a:cs typeface="Times New Roman" panose="02020603050405020304" pitchFamily="18" charset="0"/>
              </a:rPr>
              <a:t>Purpose: </a:t>
            </a:r>
            <a:r>
              <a:rPr lang="en-US" sz="3600" dirty="0" smtClean="0">
                <a:latin typeface="Times New Roman" panose="02020603050405020304" pitchFamily="18" charset="0"/>
                <a:cs typeface="Times New Roman" panose="02020603050405020304" pitchFamily="18" charset="0"/>
              </a:rPr>
              <a:t>prevention of diaper rash between the toes.</a:t>
            </a:r>
          </a:p>
          <a:p>
            <a:pPr marL="0" indent="0">
              <a:buNone/>
            </a:pPr>
            <a:r>
              <a:rPr lang="en-US" sz="3600" b="1" dirty="0" smtClean="0">
                <a:latin typeface="Times New Roman" panose="02020603050405020304" pitchFamily="18" charset="0"/>
                <a:cs typeface="Times New Roman" panose="02020603050405020304" pitchFamily="18" charset="0"/>
              </a:rPr>
              <a:t>Equipment: </a:t>
            </a:r>
            <a:r>
              <a:rPr lang="en-US" sz="3600" dirty="0" smtClean="0">
                <a:latin typeface="Times New Roman" panose="02020603050405020304" pitchFamily="18" charset="0"/>
                <a:cs typeface="Times New Roman" panose="02020603050405020304" pitchFamily="18" charset="0"/>
              </a:rPr>
              <a:t>a basin of warm water, oilcloth, apron, towel, soap, sponge, gloves, scissors, cream, container for disinfection.</a:t>
            </a:r>
          </a:p>
          <a:p>
            <a:endParaRPr lang="ru-RU" dirty="0"/>
          </a:p>
        </p:txBody>
      </p:sp>
      <p:sp>
        <p:nvSpPr>
          <p:cNvPr id="4" name="Объект 3"/>
          <p:cNvSpPr>
            <a:spLocks noGrp="1"/>
          </p:cNvSpPr>
          <p:nvPr>
            <p:ph sz="half" idx="2"/>
          </p:nvPr>
        </p:nvSpPr>
        <p:spPr>
          <a:xfrm>
            <a:off x="5932449" y="365125"/>
            <a:ext cx="5965902" cy="6247548"/>
          </a:xfrm>
        </p:spPr>
        <p:txBody>
          <a:bodyPr>
            <a:normAutofit fontScale="62500" lnSpcReduction="20000"/>
          </a:bodyPr>
          <a:lstStyle/>
          <a:p>
            <a:pPr marL="0" indent="0">
              <a:buNone/>
            </a:pPr>
            <a:r>
              <a:rPr lang="en-US" sz="2900" b="1" dirty="0" smtClean="0">
                <a:latin typeface="Times New Roman" panose="02020603050405020304" pitchFamily="18" charset="0"/>
                <a:cs typeface="Times New Roman" panose="02020603050405020304" pitchFamily="18" charset="0"/>
              </a:rPr>
              <a:t>Algorithm: </a:t>
            </a:r>
          </a:p>
          <a:p>
            <a:pPr marL="0" indent="0">
              <a:buNone/>
            </a:pPr>
            <a:r>
              <a:rPr lang="en-US" sz="2900" dirty="0" smtClean="0">
                <a:latin typeface="Times New Roman" panose="02020603050405020304" pitchFamily="18" charset="0"/>
                <a:cs typeface="Times New Roman" panose="02020603050405020304" pitchFamily="18" charset="0"/>
              </a:rPr>
              <a:t>1.Explain to the patient the purpose and procedure course. Obtain patient’s consent. </a:t>
            </a:r>
          </a:p>
          <a:p>
            <a:pPr marL="0" indent="0">
              <a:buNone/>
            </a:pPr>
            <a:r>
              <a:rPr lang="en-US" sz="2900" dirty="0" smtClean="0">
                <a:latin typeface="Times New Roman" panose="02020603050405020304" pitchFamily="18" charset="0"/>
                <a:cs typeface="Times New Roman" panose="02020603050405020304" pitchFamily="18" charset="0"/>
              </a:rPr>
              <a:t>2.Put a screen. Prepare the equipment.</a:t>
            </a:r>
          </a:p>
          <a:p>
            <a:pPr marL="0" indent="0">
              <a:buNone/>
            </a:pPr>
            <a:r>
              <a:rPr lang="en-US" sz="2900" dirty="0" smtClean="0">
                <a:latin typeface="Times New Roman" panose="02020603050405020304" pitchFamily="18" charset="0"/>
                <a:cs typeface="Times New Roman" panose="02020603050405020304" pitchFamily="18" charset="0"/>
              </a:rPr>
              <a:t>3.Conduct hygienic washing hand  and processing hand. Put the gloves on. Wear  apron. </a:t>
            </a:r>
          </a:p>
          <a:p>
            <a:pPr marL="0" indent="0">
              <a:buNone/>
            </a:pPr>
            <a:r>
              <a:rPr lang="en-US" sz="2900" dirty="0" smtClean="0">
                <a:latin typeface="Times New Roman" panose="02020603050405020304" pitchFamily="18" charset="0"/>
                <a:cs typeface="Times New Roman" panose="02020603050405020304" pitchFamily="18" charset="0"/>
              </a:rPr>
              <a:t>4.Lay down the patient on his back. Bend patients knees.</a:t>
            </a:r>
          </a:p>
          <a:p>
            <a:pPr marL="0" indent="0">
              <a:buNone/>
            </a:pPr>
            <a:r>
              <a:rPr lang="en-US" sz="2900" dirty="0" smtClean="0">
                <a:latin typeface="Times New Roman" panose="02020603050405020304" pitchFamily="18" charset="0"/>
                <a:cs typeface="Times New Roman" panose="02020603050405020304" pitchFamily="18" charset="0"/>
              </a:rPr>
              <a:t>5.Remove the mattress from under the feet.</a:t>
            </a:r>
          </a:p>
          <a:p>
            <a:pPr marL="0" indent="0">
              <a:buNone/>
            </a:pPr>
            <a:r>
              <a:rPr lang="en-US" sz="2900" dirty="0" smtClean="0">
                <a:latin typeface="Times New Roman" panose="02020603050405020304" pitchFamily="18" charset="0"/>
                <a:cs typeface="Times New Roman" panose="02020603050405020304" pitchFamily="18" charset="0"/>
              </a:rPr>
              <a:t>6.Put under the feet an oilcloth. Put at the oilcloth a basin with warm water.</a:t>
            </a:r>
          </a:p>
          <a:p>
            <a:pPr marL="0" indent="0">
              <a:buNone/>
            </a:pPr>
            <a:r>
              <a:rPr lang="en-US" sz="2900" dirty="0" smtClean="0">
                <a:latin typeface="Times New Roman" panose="02020603050405020304" pitchFamily="18" charset="0"/>
                <a:cs typeface="Times New Roman" panose="02020603050405020304" pitchFamily="18" charset="0"/>
              </a:rPr>
              <a:t>7.Put the patient's feet in the basin with water.</a:t>
            </a:r>
          </a:p>
          <a:p>
            <a:pPr marL="0" indent="0">
              <a:buNone/>
            </a:pPr>
            <a:r>
              <a:rPr lang="en-US" sz="2900" dirty="0" smtClean="0">
                <a:latin typeface="Times New Roman" panose="02020603050405020304" pitchFamily="18" charset="0"/>
                <a:cs typeface="Times New Roman" panose="02020603050405020304" pitchFamily="18" charset="0"/>
              </a:rPr>
              <a:t>8.Wash the feet with a sponge and soap.</a:t>
            </a:r>
          </a:p>
          <a:p>
            <a:pPr marL="0" indent="0">
              <a:buNone/>
            </a:pPr>
            <a:r>
              <a:rPr lang="en-US" sz="2900" dirty="0" smtClean="0">
                <a:latin typeface="Times New Roman" panose="02020603050405020304" pitchFamily="18" charset="0"/>
                <a:cs typeface="Times New Roman" panose="02020603050405020304" pitchFamily="18" charset="0"/>
              </a:rPr>
              <a:t>9.Wash in the following order: shin, foot, between the toes, sole.</a:t>
            </a:r>
          </a:p>
          <a:p>
            <a:pPr marL="0" indent="0">
              <a:buNone/>
            </a:pPr>
            <a:r>
              <a:rPr lang="en-US" sz="2900" dirty="0" smtClean="0">
                <a:latin typeface="Times New Roman" panose="02020603050405020304" pitchFamily="18" charset="0"/>
                <a:cs typeface="Times New Roman" panose="02020603050405020304" pitchFamily="18" charset="0"/>
              </a:rPr>
              <a:t>10.Remove the basin.</a:t>
            </a:r>
          </a:p>
          <a:p>
            <a:pPr marL="0" indent="0">
              <a:buNone/>
            </a:pPr>
            <a:r>
              <a:rPr lang="en-US" sz="2900" dirty="0" smtClean="0">
                <a:latin typeface="Times New Roman" panose="02020603050405020304" pitchFamily="18" charset="0"/>
                <a:cs typeface="Times New Roman" panose="02020603050405020304" pitchFamily="18" charset="0"/>
              </a:rPr>
              <a:t>11.Dry feet. Cut nails. Lubricate with cream.</a:t>
            </a:r>
          </a:p>
          <a:p>
            <a:pPr marL="0" indent="0">
              <a:buNone/>
            </a:pPr>
            <a:r>
              <a:rPr lang="en-US" sz="2900" dirty="0" smtClean="0">
                <a:latin typeface="Times New Roman" panose="02020603050405020304" pitchFamily="18" charset="0"/>
                <a:cs typeface="Times New Roman" panose="02020603050405020304" pitchFamily="18" charset="0"/>
              </a:rPr>
              <a:t>12.Remove oilcloth, put in order the bed.</a:t>
            </a:r>
          </a:p>
          <a:p>
            <a:pPr marL="0" indent="0">
              <a:buNone/>
            </a:pPr>
            <a:r>
              <a:rPr lang="en-US" sz="2900" dirty="0" smtClean="0">
                <a:latin typeface="Times New Roman" panose="02020603050405020304" pitchFamily="18" charset="0"/>
                <a:cs typeface="Times New Roman" panose="02020603050405020304" pitchFamily="18" charset="0"/>
              </a:rPr>
              <a:t>13.Disinfect used material.</a:t>
            </a:r>
          </a:p>
          <a:p>
            <a:pPr marL="0" indent="0">
              <a:buNone/>
            </a:pPr>
            <a:r>
              <a:rPr lang="en-US" sz="2900" dirty="0" smtClean="0">
                <a:latin typeface="Times New Roman" panose="02020603050405020304" pitchFamily="18" charset="0"/>
                <a:cs typeface="Times New Roman" panose="02020603050405020304" pitchFamily="18" charset="0"/>
              </a:rPr>
              <a:t>14.Remove gloves, put them in a container for disinfection.</a:t>
            </a:r>
          </a:p>
          <a:p>
            <a:pPr marL="0" indent="0">
              <a:buNone/>
            </a:pPr>
            <a:r>
              <a:rPr lang="en-US" sz="2900" dirty="0" smtClean="0">
                <a:latin typeface="Times New Roman" panose="02020603050405020304" pitchFamily="18" charset="0"/>
                <a:cs typeface="Times New Roman" panose="02020603050405020304" pitchFamily="18" charset="0"/>
              </a:rPr>
              <a:t>15.Wash hands hygienic way.</a:t>
            </a:r>
          </a:p>
          <a:p>
            <a:pPr marL="0" indent="0">
              <a:buNone/>
            </a:pPr>
            <a:r>
              <a:rPr lang="en-US" sz="2900" dirty="0" smtClean="0">
                <a:latin typeface="Times New Roman" panose="02020603050405020304" pitchFamily="18" charset="0"/>
                <a:cs typeface="Times New Roman" panose="02020603050405020304" pitchFamily="18" charset="0"/>
              </a:rPr>
              <a:t>16.Make a record of results in a medical documentation. </a:t>
            </a:r>
          </a:p>
          <a:p>
            <a:endParaRPr lang="ru-RU" dirty="0"/>
          </a:p>
        </p:txBody>
      </p:sp>
      <p:pic>
        <p:nvPicPr>
          <p:cNvPr id="7" name="Рисунок 6" descr="http://5ka.su/download/referat/medicine/dvpm-59453.jpg"/>
          <p:cNvPicPr/>
          <p:nvPr/>
        </p:nvPicPr>
        <p:blipFill>
          <a:blip r:embed="rId2" cstate="print"/>
          <a:srcRect/>
          <a:stretch>
            <a:fillRect/>
          </a:stretch>
        </p:blipFill>
        <p:spPr bwMode="auto">
          <a:xfrm>
            <a:off x="1185267" y="3271044"/>
            <a:ext cx="3442970" cy="2312670"/>
          </a:xfrm>
          <a:prstGeom prst="rect">
            <a:avLst/>
          </a:prstGeom>
          <a:noFill/>
          <a:ln w="9525">
            <a:noFill/>
            <a:miter lim="800000"/>
            <a:headEnd/>
            <a:tailEnd/>
          </a:ln>
        </p:spPr>
      </p:pic>
    </p:spTree>
    <p:extLst>
      <p:ext uri="{BB962C8B-B14F-4D97-AF65-F5344CB8AC3E}">
        <p14:creationId xmlns:p14="http://schemas.microsoft.com/office/powerpoint/2010/main" xmlns="" val="2819218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28055"/>
          </a:xfrm>
          <a:solidFill>
            <a:schemeClr val="bg1">
              <a:lumMod val="75000"/>
            </a:schemeClr>
          </a:solidFill>
        </p:spPr>
        <p:txBody>
          <a:bodyPr/>
          <a:lstStyle/>
          <a:p>
            <a:r>
              <a:rPr lang="en-US" b="1" dirty="0" smtClean="0">
                <a:latin typeface="Times New Roman" panose="02020603050405020304" pitchFamily="18" charset="0"/>
                <a:cs typeface="Times New Roman" panose="02020603050405020304" pitchFamily="18" charset="0"/>
              </a:rPr>
              <a:t>Care of the Perineum</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89932" y="1438507"/>
            <a:ext cx="11563814" cy="5062654"/>
          </a:xfrm>
          <a:solidFill>
            <a:schemeClr val="bg1">
              <a:lumMod val="85000"/>
            </a:schemeClr>
          </a:solidFill>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Perineal hygiene involves cleaning the external genitalia and surrounding area. The perineal area is conducive to the growth of pathogenic organisms because it is warm, moist and is not well ventilated. Since there are many orifices (urinary meatus, vaginal orifice and the anus) situated in this area, the pathogenic organisms can enter into the body. Thorough cleanliness is essential to prevent bad </a:t>
            </a:r>
            <a:r>
              <a:rPr lang="en-US" dirty="0" err="1" smtClean="0">
                <a:latin typeface="Times New Roman" panose="02020603050405020304" pitchFamily="18" charset="0"/>
                <a:cs typeface="Times New Roman" panose="02020603050405020304" pitchFamily="18" charset="0"/>
              </a:rPr>
              <a:t>odour</a:t>
            </a:r>
            <a:r>
              <a:rPr lang="en-US" dirty="0" smtClean="0">
                <a:latin typeface="Times New Roman" panose="02020603050405020304" pitchFamily="18" charset="0"/>
                <a:cs typeface="Times New Roman" panose="02020603050405020304" pitchFamily="18" charset="0"/>
              </a:rPr>
              <a:t> and to promote comfort.</a:t>
            </a:r>
          </a:p>
          <a:p>
            <a:r>
              <a:rPr lang="en-US" dirty="0" smtClean="0">
                <a:latin typeface="Times New Roman" panose="02020603050405020304" pitchFamily="18" charset="0"/>
                <a:cs typeface="Times New Roman" panose="02020603050405020304" pitchFamily="18" charset="0"/>
              </a:rPr>
              <a:t>The most pertinent principle for the perineal care is to clean the perineum from the cleanest to the less clean area. The urethral orifice is considered as the dirtiest area. Because the orifices in the perineal area are in proximity, cross contamination is potential </a:t>
            </a:r>
            <a:r>
              <a:rPr lang="en-US" dirty="0" err="1" smtClean="0">
                <a:latin typeface="Times New Roman" panose="02020603050405020304" pitchFamily="18" charset="0"/>
                <a:cs typeface="Times New Roman" panose="02020603050405020304" pitchFamily="18" charset="0"/>
              </a:rPr>
              <a:t>problem.The</a:t>
            </a:r>
            <a:r>
              <a:rPr lang="en-US" dirty="0" smtClean="0">
                <a:latin typeface="Times New Roman" panose="02020603050405020304" pitchFamily="18" charset="0"/>
                <a:cs typeface="Times New Roman" panose="02020603050405020304" pitchFamily="18" charset="0"/>
              </a:rPr>
              <a:t> normal flora of the urinary system is different from that in the gastrointestinal system. Entry of organisms from the anal orifice can cause urinary tract infections, because these organisms are foreign to the urinary tract. </a:t>
            </a:r>
          </a:p>
          <a:p>
            <a:r>
              <a:rPr lang="en-US" dirty="0" smtClean="0">
                <a:latin typeface="Times New Roman" panose="02020603050405020304" pitchFamily="18" charset="0"/>
                <a:cs typeface="Times New Roman" panose="02020603050405020304" pitchFamily="18" charset="0"/>
              </a:rPr>
              <a:t>When implementation of personal hygiene all movements should be performed in the </a:t>
            </a:r>
            <a:r>
              <a:rPr lang="en-US" b="1" dirty="0" smtClean="0">
                <a:latin typeface="Times New Roman" panose="02020603050405020304" pitchFamily="18" charset="0"/>
                <a:cs typeface="Times New Roman" panose="02020603050405020304" pitchFamily="18" charset="0"/>
              </a:rPr>
              <a:t>direction from the urethra to anus</a:t>
            </a:r>
            <a:r>
              <a:rPr lang="en-US" dirty="0" smtClean="0">
                <a:latin typeface="Times New Roman" panose="02020603050405020304" pitchFamily="18" charset="0"/>
                <a:cs typeface="Times New Roman" panose="02020603050405020304" pitchFamily="18" charset="0"/>
              </a:rPr>
              <a:t>. This is necessary for the prevention of urinary tract infections pathogens which are most likely to be microorganisms are natural inhabitants of the intestine.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39856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0653" y="345688"/>
            <a:ext cx="11385395" cy="6133171"/>
          </a:xfrm>
          <a:solidFill>
            <a:schemeClr val="bg1">
              <a:lumMod val="85000"/>
            </a:schemeClr>
          </a:solidFill>
        </p:spPr>
        <p:txBody>
          <a:bodyPr>
            <a:normAutofit fontScale="92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The following clients require special attention to the perineal area:</a:t>
            </a:r>
          </a:p>
          <a:p>
            <a:r>
              <a:rPr lang="en-US" dirty="0" smtClean="0">
                <a:latin typeface="Times New Roman" panose="02020603050405020304" pitchFamily="18" charset="0"/>
                <a:cs typeface="Times New Roman" panose="02020603050405020304" pitchFamily="18" charset="0"/>
              </a:rPr>
              <a:t>Patients who are unable to do self care. </a:t>
            </a:r>
          </a:p>
          <a:p>
            <a:r>
              <a:rPr lang="en-US" dirty="0" smtClean="0">
                <a:latin typeface="Times New Roman" panose="02020603050405020304" pitchFamily="18" charset="0"/>
                <a:cs typeface="Times New Roman" panose="02020603050405020304" pitchFamily="18" charset="0"/>
              </a:rPr>
              <a:t>Patients with incontinence of urine and stool. </a:t>
            </a:r>
          </a:p>
          <a:p>
            <a:r>
              <a:rPr lang="en-US" dirty="0" smtClean="0">
                <a:latin typeface="Times New Roman" panose="02020603050405020304" pitchFamily="18" charset="0"/>
                <a:cs typeface="Times New Roman" panose="02020603050405020304" pitchFamily="18" charset="0"/>
              </a:rPr>
              <a:t>Patients with indwelling catheters. </a:t>
            </a:r>
          </a:p>
          <a:p>
            <a:r>
              <a:rPr lang="en-US" dirty="0" smtClean="0">
                <a:latin typeface="Times New Roman" panose="02020603050405020304" pitchFamily="18" charset="0"/>
                <a:cs typeface="Times New Roman" panose="02020603050405020304" pitchFamily="18" charset="0"/>
              </a:rPr>
              <a:t>Post partum patients.</a:t>
            </a:r>
          </a:p>
          <a:p>
            <a:r>
              <a:rPr lang="en-US" dirty="0" smtClean="0">
                <a:latin typeface="Times New Roman" panose="02020603050405020304" pitchFamily="18" charset="0"/>
                <a:cs typeface="Times New Roman" panose="02020603050405020304" pitchFamily="18" charset="0"/>
              </a:rPr>
              <a:t>Patients after surgery on the </a:t>
            </a:r>
            <a:r>
              <a:rPr lang="en-US" dirty="0" err="1" smtClean="0">
                <a:latin typeface="Times New Roman" panose="02020603050405020304" pitchFamily="18" charset="0"/>
                <a:cs typeface="Times New Roman" panose="02020603050405020304" pitchFamily="18" charset="0"/>
              </a:rPr>
              <a:t>genito</a:t>
            </a:r>
            <a:r>
              <a:rPr lang="en-US" dirty="0" smtClean="0">
                <a:latin typeface="Times New Roman" panose="02020603050405020304" pitchFamily="18" charset="0"/>
                <a:cs typeface="Times New Roman" panose="02020603050405020304" pitchFamily="18" charset="0"/>
              </a:rPr>
              <a:t>-urinary system. </a:t>
            </a:r>
          </a:p>
          <a:p>
            <a:r>
              <a:rPr lang="en-US" dirty="0" smtClean="0">
                <a:latin typeface="Times New Roman" panose="02020603050405020304" pitchFamily="18" charset="0"/>
                <a:cs typeface="Times New Roman" panose="02020603050405020304" pitchFamily="18" charset="0"/>
              </a:rPr>
              <a:t>Patients with injury, ulcer or surgery on the perineal area or rectum.</a:t>
            </a:r>
          </a:p>
          <a:p>
            <a:pPr marL="0" indent="0">
              <a:buNone/>
            </a:pPr>
            <a:r>
              <a:rPr lang="en-US" dirty="0" smtClean="0">
                <a:latin typeface="Times New Roman" panose="02020603050405020304" pitchFamily="18" charset="0"/>
                <a:cs typeface="Times New Roman" panose="02020603050405020304" pitchFamily="18" charset="0"/>
              </a:rPr>
              <a:t>Every person should clean the perineum after each urination and defecation.</a:t>
            </a:r>
          </a:p>
          <a:p>
            <a:pPr marL="0" indent="0">
              <a:buNone/>
            </a:pPr>
            <a:r>
              <a:rPr lang="en-US" b="1" dirty="0" smtClean="0">
                <a:latin typeface="Times New Roman" panose="02020603050405020304" pitchFamily="18" charset="0"/>
                <a:cs typeface="Times New Roman" panose="02020603050405020304" pitchFamily="18" charset="0"/>
              </a:rPr>
              <a:t>Remember!</a:t>
            </a:r>
          </a:p>
          <a:p>
            <a:pPr marL="0" indent="0">
              <a:buNone/>
            </a:pPr>
            <a:r>
              <a:rPr lang="en-US" b="1" dirty="0" smtClean="0">
                <a:latin typeface="Times New Roman" panose="02020603050405020304" pitchFamily="18" charset="0"/>
                <a:cs typeface="Times New Roman" panose="02020603050405020304" pitchFamily="18" charset="0"/>
              </a:rPr>
              <a:t>The perineal care — the procedure is intimate. </a:t>
            </a:r>
          </a:p>
          <a:p>
            <a:pPr marL="0" indent="0">
              <a:buNone/>
            </a:pPr>
            <a:r>
              <a:rPr lang="en-US" b="1" dirty="0" smtClean="0">
                <a:latin typeface="Times New Roman" panose="02020603050405020304" pitchFamily="18" charset="0"/>
                <a:cs typeface="Times New Roman" panose="02020603050405020304" pitchFamily="18" charset="0"/>
              </a:rPr>
              <a:t>Very often patients are too embarrassed to ask the help of others. So the procedure requires intimate environment and the delicate treatment with the patient.</a:t>
            </a:r>
          </a:p>
          <a:p>
            <a:pPr marL="0" indent="0">
              <a:buNone/>
            </a:pPr>
            <a:endParaRPr lang="en-US" dirty="0" smtClean="0"/>
          </a:p>
          <a:p>
            <a:pPr marL="0" indent="0">
              <a:buNone/>
            </a:pPr>
            <a:r>
              <a:rPr lang="en-US" dirty="0" smtClean="0"/>
              <a:t> </a:t>
            </a:r>
            <a:endParaRPr lang="ru-RU" dirty="0"/>
          </a:p>
        </p:txBody>
      </p:sp>
    </p:spTree>
    <p:extLst>
      <p:ext uri="{BB962C8B-B14F-4D97-AF65-F5344CB8AC3E}">
        <p14:creationId xmlns:p14="http://schemas.microsoft.com/office/powerpoint/2010/main" xmlns="" val="1324407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1" y="122664"/>
            <a:ext cx="5763322" cy="691376"/>
          </a:xfrm>
          <a:solidFill>
            <a:schemeClr val="bg1">
              <a:lumMod val="85000"/>
            </a:schemeClr>
          </a:solidFill>
        </p:spPr>
        <p:txBody>
          <a:bodyPr>
            <a:normAutofit fontScale="90000"/>
          </a:bodyPr>
          <a:lstStyle/>
          <a:p>
            <a:pPr algn="ctr"/>
            <a:r>
              <a:rPr lang="en-US" sz="3100" b="1" dirty="0" smtClean="0">
                <a:latin typeface="Times New Roman" panose="02020603050405020304" pitchFamily="18" charset="0"/>
                <a:cs typeface="Times New Roman" panose="02020603050405020304" pitchFamily="18" charset="0"/>
              </a:rPr>
              <a:t>Perineal </a:t>
            </a:r>
            <a:r>
              <a:rPr lang="en-US" sz="3100" b="1" dirty="0">
                <a:latin typeface="Times New Roman" panose="02020603050405020304" pitchFamily="18" charset="0"/>
                <a:cs typeface="Times New Roman" panose="02020603050405020304" pitchFamily="18" charset="0"/>
              </a:rPr>
              <a:t>care of seriously ill man</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301083" y="858644"/>
            <a:ext cx="5696415" cy="5720575"/>
          </a:xfrm>
        </p:spPr>
        <p:txBody>
          <a:bodyPr>
            <a:normAutofit fontScale="25000" lnSpcReduction="20000"/>
          </a:bodyPr>
          <a:lstStyle/>
          <a:p>
            <a:pPr marL="0" lvl="0" indent="0">
              <a:buNone/>
            </a:pPr>
            <a:r>
              <a:rPr lang="en-US" sz="7200" b="1" dirty="0" smtClean="0">
                <a:latin typeface="Times New Roman" panose="02020603050405020304" pitchFamily="18" charset="0"/>
                <a:cs typeface="Times New Roman" panose="02020603050405020304" pitchFamily="18" charset="0"/>
              </a:rPr>
              <a:t>Purpose</a:t>
            </a:r>
            <a:r>
              <a:rPr lang="en-US" sz="7200" b="1" dirty="0">
                <a:latin typeface="Times New Roman" panose="02020603050405020304" pitchFamily="18" charset="0"/>
                <a:cs typeface="Times New Roman" panose="02020603050405020304" pitchFamily="18" charset="0"/>
              </a:rPr>
              <a:t>:</a:t>
            </a:r>
            <a:r>
              <a:rPr lang="en-US" sz="7200" dirty="0">
                <a:latin typeface="Times New Roman" panose="02020603050405020304" pitchFamily="18" charset="0"/>
                <a:cs typeface="Times New Roman" panose="02020603050405020304" pitchFamily="18" charset="0"/>
              </a:rPr>
              <a:t> personal hygiene, patient, prevention of urinary tract infection.</a:t>
            </a:r>
            <a:endParaRPr lang="ru-RU" sz="7200" dirty="0">
              <a:latin typeface="Times New Roman" panose="02020603050405020304" pitchFamily="18" charset="0"/>
              <a:cs typeface="Times New Roman" panose="02020603050405020304" pitchFamily="18" charset="0"/>
            </a:endParaRPr>
          </a:p>
          <a:p>
            <a:pPr marL="0" lvl="0" indent="0">
              <a:buNone/>
            </a:pPr>
            <a:r>
              <a:rPr lang="en-US" sz="7200" b="1" dirty="0">
                <a:latin typeface="Times New Roman" panose="02020603050405020304" pitchFamily="18" charset="0"/>
                <a:cs typeface="Times New Roman" panose="02020603050405020304" pitchFamily="18" charset="0"/>
              </a:rPr>
              <a:t>Equipment</a:t>
            </a:r>
            <a:r>
              <a:rPr lang="en-US" sz="7200" dirty="0">
                <a:latin typeface="Times New Roman" panose="02020603050405020304" pitchFamily="18" charset="0"/>
                <a:cs typeface="Times New Roman" panose="02020603050405020304" pitchFamily="18" charset="0"/>
              </a:rPr>
              <a:t>. Sterile: gauze napkin (10 - 15 pieces), forceps. Jug of warm water (37-38̊° C), screen, oilcloth, bedpan, gloves, oilcloth apron, a container for disinfection.</a:t>
            </a:r>
            <a:endParaRPr lang="ru-RU" sz="7200" dirty="0">
              <a:latin typeface="Times New Roman" panose="02020603050405020304" pitchFamily="18" charset="0"/>
              <a:cs typeface="Times New Roman" panose="02020603050405020304" pitchFamily="18" charset="0"/>
            </a:endParaRPr>
          </a:p>
          <a:p>
            <a:pPr marL="0" indent="0">
              <a:buNone/>
            </a:pPr>
            <a:r>
              <a:rPr lang="en-US" sz="7200" b="1" dirty="0">
                <a:latin typeface="Times New Roman" panose="02020603050405020304" pitchFamily="18" charset="0"/>
                <a:cs typeface="Times New Roman" panose="02020603050405020304" pitchFamily="18" charset="0"/>
              </a:rPr>
              <a:t>Algorithm</a:t>
            </a:r>
            <a:r>
              <a:rPr lang="de-DE" sz="7200" b="1" dirty="0">
                <a:latin typeface="Times New Roman" panose="02020603050405020304" pitchFamily="18" charset="0"/>
                <a:cs typeface="Times New Roman" panose="02020603050405020304" pitchFamily="18" charset="0"/>
              </a:rPr>
              <a:t>: </a:t>
            </a:r>
            <a:endParaRPr lang="ru-RU" sz="7200" dirty="0">
              <a:latin typeface="Times New Roman" panose="02020603050405020304" pitchFamily="18" charset="0"/>
              <a:cs typeface="Times New Roman" panose="02020603050405020304" pitchFamily="18" charset="0"/>
            </a:endParaRPr>
          </a:p>
          <a:p>
            <a:pPr marL="0" lvl="0" indent="0">
              <a:buNone/>
            </a:pPr>
            <a:r>
              <a:rPr lang="en-US" sz="7200" dirty="0" smtClean="0">
                <a:latin typeface="Times New Roman" panose="02020603050405020304" pitchFamily="18" charset="0"/>
                <a:cs typeface="Times New Roman" panose="02020603050405020304" pitchFamily="18" charset="0"/>
              </a:rPr>
              <a:t>1.Explain </a:t>
            </a:r>
            <a:r>
              <a:rPr lang="en-US" sz="7200" dirty="0">
                <a:latin typeface="Times New Roman" panose="02020603050405020304" pitchFamily="18" charset="0"/>
                <a:cs typeface="Times New Roman" panose="02020603050405020304" pitchFamily="18" charset="0"/>
              </a:rPr>
              <a:t>to the patient the purpose and procedure course. Obtain patient’s consent. </a:t>
            </a:r>
            <a:endParaRPr lang="en-US" sz="7200" dirty="0" smtClean="0">
              <a:latin typeface="Times New Roman" panose="02020603050405020304" pitchFamily="18" charset="0"/>
              <a:cs typeface="Times New Roman" panose="02020603050405020304" pitchFamily="18" charset="0"/>
            </a:endParaRPr>
          </a:p>
          <a:p>
            <a:pPr marL="0" lvl="0" indent="0">
              <a:buNone/>
            </a:pPr>
            <a:r>
              <a:rPr lang="en-US" sz="7200" dirty="0" smtClean="0">
                <a:latin typeface="Times New Roman" panose="02020603050405020304" pitchFamily="18" charset="0"/>
                <a:cs typeface="Times New Roman" panose="02020603050405020304" pitchFamily="18" charset="0"/>
              </a:rPr>
              <a:t>2. Provide privacy by screens. </a:t>
            </a:r>
            <a:endParaRPr lang="ru-RU" sz="7200" dirty="0">
              <a:latin typeface="Times New Roman" panose="02020603050405020304" pitchFamily="18" charset="0"/>
              <a:cs typeface="Times New Roman" panose="02020603050405020304" pitchFamily="18" charset="0"/>
            </a:endParaRPr>
          </a:p>
          <a:p>
            <a:pPr marL="0" lvl="0" indent="0">
              <a:buNone/>
            </a:pPr>
            <a:r>
              <a:rPr lang="en-US" sz="7200" dirty="0" smtClean="0">
                <a:latin typeface="Times New Roman" panose="02020603050405020304" pitchFamily="18" charset="0"/>
                <a:cs typeface="Times New Roman" panose="02020603050405020304" pitchFamily="18" charset="0"/>
              </a:rPr>
              <a:t>3.Conduct </a:t>
            </a:r>
            <a:r>
              <a:rPr lang="en-US" sz="7200" dirty="0">
                <a:latin typeface="Times New Roman" panose="02020603050405020304" pitchFamily="18" charset="0"/>
                <a:cs typeface="Times New Roman" panose="02020603050405020304" pitchFamily="18" charset="0"/>
              </a:rPr>
              <a:t>hygienic washing hand and processing hand. Put the gloves on. Wear apron. Prepare the equipment.</a:t>
            </a:r>
            <a:endParaRPr lang="ru-RU" sz="7200" dirty="0">
              <a:latin typeface="Times New Roman" panose="02020603050405020304" pitchFamily="18" charset="0"/>
              <a:cs typeface="Times New Roman" panose="02020603050405020304" pitchFamily="18" charset="0"/>
            </a:endParaRPr>
          </a:p>
          <a:p>
            <a:pPr marL="0" lvl="0" indent="0">
              <a:buNone/>
            </a:pPr>
            <a:r>
              <a:rPr lang="en-US" sz="7200" dirty="0" smtClean="0">
                <a:latin typeface="Times New Roman" panose="02020603050405020304" pitchFamily="18" charset="0"/>
                <a:cs typeface="Times New Roman" panose="02020603050405020304" pitchFamily="18" charset="0"/>
              </a:rPr>
              <a:t>4.Lay </a:t>
            </a:r>
            <a:r>
              <a:rPr lang="en-US" sz="7200" dirty="0">
                <a:latin typeface="Times New Roman" panose="02020603050405020304" pitchFamily="18" charset="0"/>
                <a:cs typeface="Times New Roman" panose="02020603050405020304" pitchFamily="18" charset="0"/>
              </a:rPr>
              <a:t>down the patient on his back.</a:t>
            </a:r>
            <a:endParaRPr lang="ru-RU" sz="7200" dirty="0">
              <a:latin typeface="Times New Roman" panose="02020603050405020304" pitchFamily="18" charset="0"/>
              <a:cs typeface="Times New Roman" panose="02020603050405020304" pitchFamily="18" charset="0"/>
            </a:endParaRPr>
          </a:p>
          <a:p>
            <a:pPr marL="0" lvl="0" indent="0">
              <a:buNone/>
            </a:pPr>
            <a:r>
              <a:rPr lang="en-US" sz="7200" dirty="0" smtClean="0">
                <a:latin typeface="Times New Roman" panose="02020603050405020304" pitchFamily="18" charset="0"/>
                <a:cs typeface="Times New Roman" panose="02020603050405020304" pitchFamily="18" charset="0"/>
              </a:rPr>
              <a:t>5.Put </a:t>
            </a:r>
            <a:r>
              <a:rPr lang="en-US" sz="7200" dirty="0">
                <a:latin typeface="Times New Roman" panose="02020603050405020304" pitchFamily="18" charset="0"/>
                <a:cs typeface="Times New Roman" panose="02020603050405020304" pitchFamily="18" charset="0"/>
              </a:rPr>
              <a:t>under the patient an oilcloth.</a:t>
            </a:r>
            <a:endParaRPr lang="ru-RU" sz="7200" dirty="0">
              <a:latin typeface="Times New Roman" panose="02020603050405020304" pitchFamily="18" charset="0"/>
              <a:cs typeface="Times New Roman" panose="02020603050405020304" pitchFamily="18" charset="0"/>
            </a:endParaRPr>
          </a:p>
          <a:p>
            <a:pPr marL="0" lvl="0" indent="0">
              <a:buNone/>
            </a:pPr>
            <a:r>
              <a:rPr lang="en-US" sz="7200" dirty="0" smtClean="0">
                <a:latin typeface="Times New Roman" panose="02020603050405020304" pitchFamily="18" charset="0"/>
                <a:cs typeface="Times New Roman" panose="02020603050405020304" pitchFamily="18" charset="0"/>
              </a:rPr>
              <a:t>6. </a:t>
            </a:r>
            <a:r>
              <a:rPr lang="en-US" sz="7200" b="1" dirty="0" smtClean="0">
                <a:latin typeface="Times New Roman" panose="02020603050405020304" pitchFamily="18" charset="0"/>
                <a:cs typeface="Times New Roman" panose="02020603050405020304" pitchFamily="18" charset="0"/>
              </a:rPr>
              <a:t>Offer the bedpan. </a:t>
            </a:r>
            <a:r>
              <a:rPr lang="en-US" sz="7200" dirty="0" smtClean="0">
                <a:latin typeface="Times New Roman" panose="02020603050405020304" pitchFamily="18" charset="0"/>
                <a:cs typeface="Times New Roman" panose="02020603050405020304" pitchFamily="18" charset="0"/>
              </a:rPr>
              <a:t>Keep the clean bedpan on the bed on your working side. Ask the patient to flex the knees and lift his buttocks by pressing the foot against the mattress. </a:t>
            </a:r>
            <a:endParaRPr lang="ru-RU" sz="7200" dirty="0">
              <a:latin typeface="Times New Roman" panose="02020603050405020304" pitchFamily="18" charset="0"/>
              <a:cs typeface="Times New Roman" panose="02020603050405020304" pitchFamily="18" charset="0"/>
            </a:endParaRPr>
          </a:p>
          <a:p>
            <a:pPr marL="0" lvl="0" indent="0">
              <a:buNone/>
            </a:pPr>
            <a:r>
              <a:rPr lang="en-US" sz="7200" dirty="0" smtClean="0">
                <a:latin typeface="Times New Roman" panose="02020603050405020304" pitchFamily="18" charset="0"/>
                <a:cs typeface="Times New Roman" panose="02020603050405020304" pitchFamily="18" charset="0"/>
              </a:rPr>
              <a:t>7.Bend </a:t>
            </a:r>
            <a:r>
              <a:rPr lang="en-US" sz="7200" dirty="0">
                <a:latin typeface="Times New Roman" panose="02020603050405020304" pitchFamily="18" charset="0"/>
                <a:cs typeface="Times New Roman" panose="02020603050405020304" pitchFamily="18" charset="0"/>
              </a:rPr>
              <a:t>the knees and spread them in the hip joints.</a:t>
            </a:r>
            <a:endParaRPr lang="ru-RU" sz="7200" dirty="0">
              <a:latin typeface="Times New Roman" panose="02020603050405020304" pitchFamily="18" charset="0"/>
              <a:cs typeface="Times New Roman" panose="02020603050405020304" pitchFamily="18" charset="0"/>
            </a:endParaRPr>
          </a:p>
          <a:p>
            <a:pPr marL="0" lvl="0" indent="0">
              <a:buNone/>
            </a:pPr>
            <a:r>
              <a:rPr lang="en-US" sz="7200" dirty="0" smtClean="0">
                <a:latin typeface="Times New Roman" panose="02020603050405020304" pitchFamily="18" charset="0"/>
                <a:cs typeface="Times New Roman" panose="02020603050405020304" pitchFamily="18" charset="0"/>
              </a:rPr>
              <a:t>8.Stand </a:t>
            </a:r>
            <a:r>
              <a:rPr lang="en-US" sz="7200" dirty="0">
                <a:latin typeface="Times New Roman" panose="02020603050405020304" pitchFamily="18" charset="0"/>
                <a:cs typeface="Times New Roman" panose="02020603050405020304" pitchFamily="18" charset="0"/>
              </a:rPr>
              <a:t>at the side of the patient.</a:t>
            </a:r>
            <a:endParaRPr lang="ru-RU" sz="7200" dirty="0">
              <a:latin typeface="Times New Roman" panose="02020603050405020304" pitchFamily="18" charset="0"/>
              <a:cs typeface="Times New Roman" panose="02020603050405020304" pitchFamily="18" charset="0"/>
            </a:endParaRPr>
          </a:p>
          <a:p>
            <a:pPr marL="0" lvl="0" indent="0">
              <a:buNone/>
            </a:pPr>
            <a:r>
              <a:rPr lang="en-US" sz="7200" dirty="0" smtClean="0">
                <a:latin typeface="Times New Roman" panose="02020603050405020304" pitchFamily="18" charset="0"/>
                <a:cs typeface="Times New Roman" panose="02020603050405020304" pitchFamily="18" charset="0"/>
              </a:rPr>
              <a:t>9.In </a:t>
            </a:r>
            <a:r>
              <a:rPr lang="en-US" sz="7200" dirty="0">
                <a:latin typeface="Times New Roman" panose="02020603050405020304" pitchFamily="18" charset="0"/>
                <a:cs typeface="Times New Roman" panose="02020603050405020304" pitchFamily="18" charset="0"/>
              </a:rPr>
              <a:t>the left hand  to take the jug with warm water</a:t>
            </a:r>
            <a:r>
              <a:rPr lang="en-US" sz="7200" dirty="0" smtClean="0">
                <a:latin typeface="Times New Roman" panose="02020603050405020304" pitchFamily="18" charset="0"/>
                <a:cs typeface="Times New Roman" panose="02020603050405020304" pitchFamily="18" charset="0"/>
              </a:rPr>
              <a:t>.</a:t>
            </a:r>
          </a:p>
          <a:p>
            <a:pPr marL="0" indent="0">
              <a:buNone/>
            </a:pPr>
            <a:r>
              <a:rPr lang="en-US" sz="7200" dirty="0" smtClean="0">
                <a:latin typeface="Times New Roman" panose="02020603050405020304" pitchFamily="18" charset="0"/>
                <a:cs typeface="Times New Roman" panose="02020603050405020304" pitchFamily="18" charset="0"/>
              </a:rPr>
              <a:t>10.In the right hand to take the forceps with gauze napkin.</a:t>
            </a:r>
            <a:endParaRPr lang="ru-RU" sz="7200" dirty="0" smtClean="0">
              <a:latin typeface="Times New Roman" panose="02020603050405020304" pitchFamily="18" charset="0"/>
              <a:cs typeface="Times New Roman" panose="02020603050405020304" pitchFamily="18" charset="0"/>
            </a:endParaRPr>
          </a:p>
          <a:p>
            <a:pPr marL="0" lvl="0" indent="0">
              <a:buNone/>
            </a:pPr>
            <a:endParaRPr lang="ru-RU" sz="7200" dirty="0">
              <a:latin typeface="Times New Roman" panose="02020603050405020304" pitchFamily="18" charset="0"/>
              <a:cs typeface="Times New Roman" panose="02020603050405020304" pitchFamily="18" charset="0"/>
            </a:endParaRPr>
          </a:p>
          <a:p>
            <a:pPr marL="0" indent="0">
              <a:buNone/>
            </a:pPr>
            <a:r>
              <a:rPr lang="en-US" sz="7200" dirty="0">
                <a:latin typeface="Times New Roman" panose="02020603050405020304" pitchFamily="18" charset="0"/>
                <a:cs typeface="Times New Roman" panose="02020603050405020304" pitchFamily="18" charset="0"/>
              </a:rPr>
              <a:t> </a:t>
            </a:r>
            <a:endParaRPr lang="ru-RU" sz="72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2"/>
          </p:nvPr>
        </p:nvSpPr>
        <p:spPr>
          <a:xfrm>
            <a:off x="6172199" y="814038"/>
            <a:ext cx="5696415" cy="5765181"/>
          </a:xfrm>
        </p:spPr>
        <p:txBody>
          <a:bodyPr>
            <a:noAutofit/>
          </a:bodyPr>
          <a:lstStyle/>
          <a:p>
            <a:pPr marL="0" lvl="0" indent="0">
              <a:buNone/>
            </a:pPr>
            <a:r>
              <a:rPr lang="en-US" sz="1800" dirty="0" smtClean="0">
                <a:latin typeface="Times New Roman" panose="02020603050405020304" pitchFamily="18" charset="0"/>
                <a:cs typeface="Times New Roman" panose="02020603050405020304" pitchFamily="18" charset="0"/>
              </a:rPr>
              <a:t>11.Gently raise penis. If patients is uncircumcised, retract foreskin.</a:t>
            </a:r>
          </a:p>
          <a:p>
            <a:pPr marL="0" lvl="0" indent="0">
              <a:buNone/>
            </a:pPr>
            <a:r>
              <a:rPr lang="en-US" sz="1800" dirty="0" smtClean="0">
                <a:latin typeface="Times New Roman" panose="02020603050405020304" pitchFamily="18" charset="0"/>
                <a:cs typeface="Times New Roman" panose="02020603050405020304" pitchFamily="18" charset="0"/>
              </a:rPr>
              <a:t>12.Slowly </a:t>
            </a:r>
            <a:r>
              <a:rPr lang="en-US" sz="1800" dirty="0">
                <a:latin typeface="Times New Roman" panose="02020603050405020304" pitchFamily="18" charset="0"/>
                <a:cs typeface="Times New Roman" panose="02020603050405020304" pitchFamily="18" charset="0"/>
              </a:rPr>
              <a:t>pour water from a jug with water at the perineum</a:t>
            </a:r>
            <a:r>
              <a:rPr lang="en-US" sz="1800" dirty="0" smtClean="0">
                <a:latin typeface="Times New Roman" panose="02020603050405020304" pitchFamily="18" charset="0"/>
                <a:cs typeface="Times New Roman" panose="02020603050405020304" pitchFamily="18" charset="0"/>
              </a:rPr>
              <a:t>.</a:t>
            </a:r>
          </a:p>
          <a:p>
            <a:pPr marL="0" lvl="0" indent="0">
              <a:buNone/>
            </a:pPr>
            <a:r>
              <a:rPr lang="en-US" sz="1800" dirty="0" smtClean="0">
                <a:latin typeface="Times New Roman" panose="02020603050405020304" pitchFamily="18" charset="0"/>
                <a:cs typeface="Times New Roman" panose="02020603050405020304" pitchFamily="18" charset="0"/>
              </a:rPr>
              <a:t>13.</a:t>
            </a:r>
            <a:r>
              <a:rPr lang="en-US" sz="1800" b="1" dirty="0" smtClean="0">
                <a:latin typeface="Times New Roman" panose="02020603050405020304" pitchFamily="18" charset="0"/>
                <a:cs typeface="Times New Roman" panose="02020603050405020304" pitchFamily="18" charset="0"/>
              </a:rPr>
              <a:t>Consistently wash:  </a:t>
            </a:r>
            <a:r>
              <a:rPr lang="en-US" sz="1800" dirty="0" smtClean="0">
                <a:latin typeface="Times New Roman" panose="02020603050405020304" pitchFamily="18" charset="0"/>
                <a:cs typeface="Times New Roman" panose="02020603050405020304" pitchFamily="18" charset="0"/>
              </a:rPr>
              <a:t>Wash the tip of penis at urethral meatus first, then the skin of the penis, scrotum, inguinal folds, the area of the anus</a:t>
            </a:r>
            <a:endParaRPr lang="ru-RU" sz="1800" dirty="0">
              <a:latin typeface="Times New Roman" panose="02020603050405020304" pitchFamily="18" charset="0"/>
              <a:cs typeface="Times New Roman" panose="02020603050405020304" pitchFamily="18" charset="0"/>
            </a:endParaRPr>
          </a:p>
          <a:p>
            <a:pPr marL="0" lvl="0" indent="0">
              <a:buNone/>
            </a:pPr>
            <a:r>
              <a:rPr lang="en-US" sz="1800" dirty="0" smtClean="0">
                <a:latin typeface="Times New Roman" panose="02020603050405020304" pitchFamily="18" charset="0"/>
                <a:cs typeface="Times New Roman" panose="02020603050405020304" pitchFamily="18" charset="0"/>
              </a:rPr>
              <a:t>14.Change </a:t>
            </a:r>
            <a:r>
              <a:rPr lang="en-US" sz="1800" dirty="0">
                <a:latin typeface="Times New Roman" panose="02020603050405020304" pitchFamily="18" charset="0"/>
                <a:cs typeface="Times New Roman" panose="02020603050405020304" pitchFamily="18" charset="0"/>
              </a:rPr>
              <a:t>napkins depending on pollution. </a:t>
            </a:r>
            <a:r>
              <a:rPr lang="en-US" sz="1800" b="1" dirty="0">
                <a:latin typeface="Times New Roman" panose="02020603050405020304" pitchFamily="18" charset="0"/>
                <a:cs typeface="Times New Roman" panose="02020603050405020304" pitchFamily="18" charset="0"/>
              </a:rPr>
              <a:t>All movements should be directed top-down.</a:t>
            </a:r>
            <a:endParaRPr lang="ru-RU" sz="1800" b="1" dirty="0">
              <a:latin typeface="Times New Roman" panose="02020603050405020304" pitchFamily="18" charset="0"/>
              <a:cs typeface="Times New Roman" panose="02020603050405020304" pitchFamily="18" charset="0"/>
            </a:endParaRPr>
          </a:p>
          <a:p>
            <a:pPr marL="0" lvl="0" indent="0">
              <a:buNone/>
            </a:pPr>
            <a:r>
              <a:rPr lang="en-US" sz="1800" dirty="0" smtClean="0">
                <a:latin typeface="Times New Roman" panose="02020603050405020304" pitchFamily="18" charset="0"/>
                <a:cs typeface="Times New Roman" panose="02020603050405020304" pitchFamily="18" charset="0"/>
              </a:rPr>
              <a:t>15.Dry </a:t>
            </a:r>
            <a:r>
              <a:rPr lang="en-US" sz="1800" dirty="0">
                <a:latin typeface="Times New Roman" panose="02020603050405020304" pitchFamily="18" charset="0"/>
                <a:cs typeface="Times New Roman" panose="02020603050405020304" pitchFamily="18" charset="0"/>
              </a:rPr>
              <a:t>perineum.</a:t>
            </a:r>
            <a:endParaRPr lang="ru-RU" sz="1800" dirty="0">
              <a:latin typeface="Times New Roman" panose="02020603050405020304" pitchFamily="18" charset="0"/>
              <a:cs typeface="Times New Roman" panose="02020603050405020304" pitchFamily="18" charset="0"/>
            </a:endParaRPr>
          </a:p>
          <a:p>
            <a:pPr marL="0" lvl="0" indent="0">
              <a:buNone/>
            </a:pPr>
            <a:r>
              <a:rPr lang="en-US" sz="1800" dirty="0" smtClean="0">
                <a:latin typeface="Times New Roman" panose="02020603050405020304" pitchFamily="18" charset="0"/>
                <a:cs typeface="Times New Roman" panose="02020603050405020304" pitchFamily="18" charset="0"/>
              </a:rPr>
              <a:t>16.Give </a:t>
            </a:r>
            <a:r>
              <a:rPr lang="en-US" sz="1800" dirty="0">
                <a:latin typeface="Times New Roman" panose="02020603050405020304" pitchFamily="18" charset="0"/>
                <a:cs typeface="Times New Roman" panose="02020603050405020304" pitchFamily="18" charset="0"/>
              </a:rPr>
              <a:t>the patient a comfortable position. Cover  blanket. </a:t>
            </a:r>
            <a:endParaRPr lang="ru-RU" sz="1800" dirty="0">
              <a:latin typeface="Times New Roman" panose="02020603050405020304" pitchFamily="18" charset="0"/>
              <a:cs typeface="Times New Roman" panose="02020603050405020304" pitchFamily="18" charset="0"/>
            </a:endParaRPr>
          </a:p>
          <a:p>
            <a:pPr marL="0" lvl="0" indent="0">
              <a:buNone/>
            </a:pPr>
            <a:r>
              <a:rPr lang="en-US" sz="1800" dirty="0" smtClean="0">
                <a:latin typeface="Times New Roman" panose="02020603050405020304" pitchFamily="18" charset="0"/>
                <a:cs typeface="Times New Roman" panose="02020603050405020304" pitchFamily="18" charset="0"/>
              </a:rPr>
              <a:t>17.Remove </a:t>
            </a:r>
            <a:r>
              <a:rPr lang="en-US" sz="1800" dirty="0">
                <a:latin typeface="Times New Roman" panose="02020603050405020304" pitchFamily="18" charset="0"/>
                <a:cs typeface="Times New Roman" panose="02020603050405020304" pitchFamily="18" charset="0"/>
              </a:rPr>
              <a:t>the apron. </a:t>
            </a:r>
            <a:endParaRPr lang="ru-RU" sz="1800" dirty="0">
              <a:latin typeface="Times New Roman" panose="02020603050405020304" pitchFamily="18" charset="0"/>
              <a:cs typeface="Times New Roman" panose="02020603050405020304" pitchFamily="18" charset="0"/>
            </a:endParaRPr>
          </a:p>
          <a:p>
            <a:pPr marL="0" lvl="0" indent="0">
              <a:buNone/>
            </a:pPr>
            <a:r>
              <a:rPr lang="en-US" sz="1800" dirty="0" smtClean="0">
                <a:latin typeface="Times New Roman" panose="02020603050405020304" pitchFamily="18" charset="0"/>
                <a:cs typeface="Times New Roman" panose="02020603050405020304" pitchFamily="18" charset="0"/>
              </a:rPr>
              <a:t>18.Conduct </a:t>
            </a:r>
            <a:r>
              <a:rPr lang="en-US" sz="1800" dirty="0">
                <a:latin typeface="Times New Roman" panose="02020603050405020304" pitchFamily="18" charset="0"/>
                <a:cs typeface="Times New Roman" panose="02020603050405020304" pitchFamily="18" charset="0"/>
              </a:rPr>
              <a:t>disinfection used material.</a:t>
            </a:r>
            <a:endParaRPr lang="ru-RU" sz="1800" dirty="0">
              <a:latin typeface="Times New Roman" panose="02020603050405020304" pitchFamily="18" charset="0"/>
              <a:cs typeface="Times New Roman" panose="02020603050405020304" pitchFamily="18" charset="0"/>
            </a:endParaRPr>
          </a:p>
          <a:p>
            <a:pPr marL="0" lvl="0" indent="0">
              <a:buNone/>
            </a:pPr>
            <a:r>
              <a:rPr lang="en-US" sz="1800" dirty="0" smtClean="0">
                <a:latin typeface="Times New Roman" panose="02020603050405020304" pitchFamily="18" charset="0"/>
                <a:cs typeface="Times New Roman" panose="02020603050405020304" pitchFamily="18" charset="0"/>
              </a:rPr>
              <a:t>19.Take </a:t>
            </a:r>
            <a:r>
              <a:rPr lang="en-US" sz="1800" dirty="0">
                <a:latin typeface="Times New Roman" panose="02020603050405020304" pitchFamily="18" charset="0"/>
                <a:cs typeface="Times New Roman" panose="02020603050405020304" pitchFamily="18" charset="0"/>
              </a:rPr>
              <a:t>off the gloves and  put  them in the container for disinfection.</a:t>
            </a:r>
            <a:endParaRPr lang="ru-RU" sz="1800" dirty="0">
              <a:latin typeface="Times New Roman" panose="02020603050405020304" pitchFamily="18" charset="0"/>
              <a:cs typeface="Times New Roman" panose="02020603050405020304" pitchFamily="18" charset="0"/>
            </a:endParaRPr>
          </a:p>
          <a:p>
            <a:pPr marL="0" lvl="0" indent="0">
              <a:buNone/>
            </a:pPr>
            <a:r>
              <a:rPr lang="en-US" sz="1800" dirty="0" smtClean="0">
                <a:latin typeface="Times New Roman" panose="02020603050405020304" pitchFamily="18" charset="0"/>
                <a:cs typeface="Times New Roman" panose="02020603050405020304" pitchFamily="18" charset="0"/>
              </a:rPr>
              <a:t>20.Wash </a:t>
            </a:r>
            <a:r>
              <a:rPr lang="en-US" sz="1800" dirty="0">
                <a:latin typeface="Times New Roman" panose="02020603050405020304" pitchFamily="18" charset="0"/>
                <a:cs typeface="Times New Roman" panose="02020603050405020304" pitchFamily="18" charset="0"/>
              </a:rPr>
              <a:t>hands hygienic way.</a:t>
            </a:r>
            <a:endParaRPr lang="ru-RU" sz="1800" dirty="0">
              <a:latin typeface="Times New Roman" panose="02020603050405020304" pitchFamily="18" charset="0"/>
              <a:cs typeface="Times New Roman" panose="02020603050405020304" pitchFamily="18" charset="0"/>
            </a:endParaRPr>
          </a:p>
          <a:p>
            <a:pPr marL="0" lvl="0" indent="0">
              <a:buNone/>
            </a:pPr>
            <a:r>
              <a:rPr lang="en-US" sz="1800" dirty="0" smtClean="0">
                <a:latin typeface="Times New Roman" panose="02020603050405020304" pitchFamily="18" charset="0"/>
                <a:cs typeface="Times New Roman" panose="02020603050405020304" pitchFamily="18" charset="0"/>
              </a:rPr>
              <a:t>21.Make </a:t>
            </a:r>
            <a:r>
              <a:rPr lang="en-US" sz="1800" dirty="0">
                <a:latin typeface="Times New Roman" panose="02020603050405020304" pitchFamily="18" charset="0"/>
                <a:cs typeface="Times New Roman" panose="02020603050405020304" pitchFamily="18" charset="0"/>
              </a:rPr>
              <a:t>a record of results in a medical documentation. </a:t>
            </a:r>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6442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en-US" b="1" dirty="0" smtClean="0">
                <a:latin typeface="Times New Roman" pitchFamily="18" charset="0"/>
                <a:cs typeface="Times New Roman" pitchFamily="18" charset="0"/>
              </a:rPr>
              <a:t>Types </a:t>
            </a:r>
            <a:r>
              <a:rPr lang="en-US" b="1" dirty="0">
                <a:latin typeface="Times New Roman" pitchFamily="18" charset="0"/>
                <a:cs typeface="Times New Roman" pitchFamily="18" charset="0"/>
              </a:rPr>
              <a:t>of forced </a:t>
            </a:r>
            <a:r>
              <a:rPr lang="en-US" b="1" dirty="0" smtClean="0">
                <a:latin typeface="Times New Roman" pitchFamily="18" charset="0"/>
                <a:cs typeface="Times New Roman" pitchFamily="18" charset="0"/>
              </a:rPr>
              <a:t>position</a:t>
            </a:r>
            <a:r>
              <a:rPr lang="ru-RU"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3" name="Объект 2"/>
          <p:cNvSpPr>
            <a:spLocks noGrp="1"/>
          </p:cNvSpPr>
          <p:nvPr>
            <p:ph sz="half" idx="1"/>
          </p:nvPr>
        </p:nvSpPr>
        <p:spPr>
          <a:xfrm>
            <a:off x="335360" y="1612232"/>
            <a:ext cx="6240693" cy="4513931"/>
          </a:xfrm>
        </p:spPr>
        <p:txBody>
          <a:bodyPr>
            <a:noAutofit/>
          </a:bodyPr>
          <a:lstStyle/>
          <a:p>
            <a:pPr marL="0" indent="0">
              <a:buNone/>
            </a:pPr>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Forced position </a:t>
            </a:r>
            <a:r>
              <a:rPr lang="ru-RU"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Orthopnea</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sitting or lying in bed with a raised head end and lowered his legs. </a:t>
            </a:r>
          </a:p>
          <a:p>
            <a:pPr marL="0" indent="0">
              <a:buNone/>
            </a:pPr>
            <a:r>
              <a:rPr lang="en-US" b="1" dirty="0">
                <a:latin typeface="Times New Roman" panose="02020603050405020304" pitchFamily="18" charset="0"/>
                <a:cs typeface="Times New Roman" panose="02020603050405020304" pitchFamily="18" charset="0"/>
              </a:rPr>
              <a:t>Disease</a:t>
            </a:r>
            <a:r>
              <a:rPr lang="en-US" dirty="0">
                <a:latin typeface="Times New Roman" panose="02020603050405020304" pitchFamily="18" charset="0"/>
                <a:cs typeface="Times New Roman" panose="02020603050405020304" pitchFamily="18" charset="0"/>
              </a:rPr>
              <a:t>: heart failure.</a:t>
            </a:r>
          </a:p>
          <a:p>
            <a:pPr marL="0" indent="0">
              <a:buNone/>
            </a:pPr>
            <a:r>
              <a:rPr lang="en-US" b="1" dirty="0">
                <a:latin typeface="Times New Roman" panose="02020603050405020304" pitchFamily="18" charset="0"/>
                <a:cs typeface="Times New Roman" panose="02020603050405020304" pitchFamily="18" charset="0"/>
              </a:rPr>
              <a:t>A mechanism to ease the condition.</a:t>
            </a:r>
            <a:r>
              <a:rPr lang="en-US" dirty="0">
                <a:latin typeface="Times New Roman" panose="02020603050405020304" pitchFamily="18" charset="0"/>
                <a:cs typeface="Times New Roman" panose="02020603050405020304" pitchFamily="18" charset="0"/>
              </a:rPr>
              <a:t> The decrease of shortness of breath at the expense of Deposit of the blood in the lower limbs.</a:t>
            </a:r>
            <a:endParaRPr lang="ru-RU" dirty="0">
              <a:latin typeface="Times New Roman" panose="02020603050405020304" pitchFamily="18" charset="0"/>
              <a:cs typeface="Times New Roman" panose="02020603050405020304" pitchFamily="18" charset="0"/>
            </a:endParaRPr>
          </a:p>
        </p:txBody>
      </p:sp>
      <p:pic>
        <p:nvPicPr>
          <p:cNvPr id="5" name="Picture 2" descr="http://www.studfiles.ru/html/2706/146/html_RxChfbB_5s.eTj7/htmlconvd-qpi0GM_html_62385266.png"/>
          <p:cNvPicPr>
            <a:picLocks noChangeAspect="1" noChangeArrowheads="1"/>
          </p:cNvPicPr>
          <p:nvPr/>
        </p:nvPicPr>
        <p:blipFill>
          <a:blip r:embed="rId2"/>
          <a:srcRect/>
          <a:stretch>
            <a:fillRect/>
          </a:stretch>
        </p:blipFill>
        <p:spPr bwMode="auto">
          <a:xfrm>
            <a:off x="7434268" y="2338386"/>
            <a:ext cx="3390900" cy="3295651"/>
          </a:xfrm>
          <a:prstGeom prst="rect">
            <a:avLst/>
          </a:prstGeom>
          <a:noFill/>
        </p:spPr>
      </p:pic>
    </p:spTree>
    <p:extLst>
      <p:ext uri="{BB962C8B-B14F-4D97-AF65-F5344CB8AC3E}">
        <p14:creationId xmlns:p14="http://schemas.microsoft.com/office/powerpoint/2010/main" xmlns="" val="967492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9210"/>
            <a:ext cx="5060795" cy="925550"/>
          </a:xfrm>
          <a:solidFill>
            <a:schemeClr val="bg1">
              <a:lumMod val="85000"/>
            </a:schemeClr>
          </a:solidFill>
        </p:spPr>
        <p:txBody>
          <a:bodyPr>
            <a:normAutofit fontScale="90000"/>
          </a:bodyPr>
          <a:lstStyle/>
          <a:p>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3100" b="1" dirty="0" smtClean="0">
                <a:latin typeface="Times New Roman" panose="02020603050405020304" pitchFamily="18" charset="0"/>
                <a:cs typeface="Times New Roman" panose="02020603050405020304" pitchFamily="18" charset="0"/>
              </a:rPr>
              <a:t>Perineal care of seriously ill woman</a:t>
            </a:r>
            <a:br>
              <a:rPr lang="en-US" sz="3100" b="1" dirty="0" smtClean="0">
                <a:latin typeface="Times New Roman" panose="02020603050405020304" pitchFamily="18" charset="0"/>
                <a:cs typeface="Times New Roman" panose="02020603050405020304" pitchFamily="18" charset="0"/>
              </a:rPr>
            </a:br>
            <a:r>
              <a:rPr lang="en-US" sz="3100" b="1" dirty="0" smtClean="0">
                <a:latin typeface="Times New Roman" panose="02020603050405020304" pitchFamily="18" charset="0"/>
                <a:cs typeface="Times New Roman" panose="02020603050405020304" pitchFamily="18" charset="0"/>
              </a:rPr>
              <a:t/>
            </a:r>
            <a:br>
              <a:rPr lang="en-US" sz="3100" b="1" dirty="0" smtClean="0">
                <a:latin typeface="Times New Roman" panose="02020603050405020304" pitchFamily="18" charset="0"/>
                <a:cs typeface="Times New Roman" panose="02020603050405020304" pitchFamily="18" charset="0"/>
              </a:rPr>
            </a:br>
            <a:endParaRPr lang="ru-RU" sz="31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172200" y="1014760"/>
            <a:ext cx="5181600" cy="5408341"/>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11.Slowly pour water from a jug with water at the perineum.</a:t>
            </a:r>
          </a:p>
          <a:p>
            <a:pPr marL="0" indent="0">
              <a:buNone/>
            </a:pPr>
            <a:r>
              <a:rPr lang="en-US" sz="1800" dirty="0">
                <a:latin typeface="Times New Roman" panose="02020603050405020304" pitchFamily="18" charset="0"/>
                <a:cs typeface="Times New Roman" panose="02020603050405020304" pitchFamily="18" charset="0"/>
              </a:rPr>
              <a:t>12.Consistently  wash: labia </a:t>
            </a:r>
            <a:r>
              <a:rPr lang="en-US" sz="1800" dirty="0" err="1">
                <a:latin typeface="Times New Roman" panose="02020603050405020304" pitchFamily="18" charset="0"/>
                <a:cs typeface="Times New Roman" panose="02020603050405020304" pitchFamily="18" charset="0"/>
              </a:rPr>
              <a:t>minora</a:t>
            </a:r>
            <a:r>
              <a:rPr lang="en-US" sz="1800" dirty="0">
                <a:latin typeface="Times New Roman" panose="02020603050405020304" pitchFamily="18" charset="0"/>
                <a:cs typeface="Times New Roman" panose="02020603050405020304" pitchFamily="18" charset="0"/>
              </a:rPr>
              <a:t>, labia </a:t>
            </a:r>
            <a:r>
              <a:rPr lang="en-US" sz="1800" dirty="0" err="1">
                <a:latin typeface="Times New Roman" panose="02020603050405020304" pitchFamily="18" charset="0"/>
                <a:cs typeface="Times New Roman" panose="02020603050405020304" pitchFamily="18" charset="0"/>
              </a:rPr>
              <a:t>majora</a:t>
            </a:r>
            <a:r>
              <a:rPr lang="en-US" sz="1800" dirty="0">
                <a:latin typeface="Times New Roman" panose="02020603050405020304" pitchFamily="18" charset="0"/>
                <a:cs typeface="Times New Roman" panose="02020603050405020304" pitchFamily="18" charset="0"/>
              </a:rPr>
              <a:t>, inguinal folds, the area of the anus.</a:t>
            </a:r>
          </a:p>
          <a:p>
            <a:pPr marL="0" indent="0">
              <a:buNone/>
            </a:pPr>
            <a:r>
              <a:rPr lang="en-US" sz="1800" dirty="0">
                <a:latin typeface="Times New Roman" panose="02020603050405020304" pitchFamily="18" charset="0"/>
                <a:cs typeface="Times New Roman" panose="02020603050405020304" pitchFamily="18" charset="0"/>
              </a:rPr>
              <a:t>13.Change napkins depending on pollution. All movements should be directed top-down.</a:t>
            </a:r>
          </a:p>
          <a:p>
            <a:pPr marL="0" indent="0">
              <a:buNone/>
            </a:pPr>
            <a:r>
              <a:rPr lang="en-US" sz="1800" dirty="0">
                <a:latin typeface="Times New Roman" panose="02020603050405020304" pitchFamily="18" charset="0"/>
                <a:cs typeface="Times New Roman" panose="02020603050405020304" pitchFamily="18" charset="0"/>
              </a:rPr>
              <a:t>14.Dry perineum.</a:t>
            </a:r>
          </a:p>
          <a:p>
            <a:pPr marL="0" indent="0">
              <a:buNone/>
            </a:pPr>
            <a:r>
              <a:rPr lang="en-US" sz="1800" dirty="0">
                <a:latin typeface="Times New Roman" panose="02020603050405020304" pitchFamily="18" charset="0"/>
                <a:cs typeface="Times New Roman" panose="02020603050405020304" pitchFamily="18" charset="0"/>
              </a:rPr>
              <a:t>15.Give the patient a comfortable position. Cover  blanket. </a:t>
            </a:r>
          </a:p>
          <a:p>
            <a:pPr marL="0" indent="0">
              <a:buNone/>
            </a:pPr>
            <a:r>
              <a:rPr lang="en-US" sz="1800" dirty="0">
                <a:latin typeface="Times New Roman" panose="02020603050405020304" pitchFamily="18" charset="0"/>
                <a:cs typeface="Times New Roman" panose="02020603050405020304" pitchFamily="18" charset="0"/>
              </a:rPr>
              <a:t>16.Remove the apron. </a:t>
            </a:r>
          </a:p>
          <a:p>
            <a:pPr marL="0" indent="0">
              <a:buNone/>
            </a:pPr>
            <a:r>
              <a:rPr lang="en-US" sz="1800" dirty="0">
                <a:latin typeface="Times New Roman" panose="02020603050405020304" pitchFamily="18" charset="0"/>
                <a:cs typeface="Times New Roman" panose="02020603050405020304" pitchFamily="18" charset="0"/>
              </a:rPr>
              <a:t>17.Conduct disinfection used material.</a:t>
            </a:r>
          </a:p>
          <a:p>
            <a:pPr marL="0" indent="0">
              <a:buNone/>
            </a:pPr>
            <a:r>
              <a:rPr lang="en-US" sz="1800" dirty="0">
                <a:latin typeface="Times New Roman" panose="02020603050405020304" pitchFamily="18" charset="0"/>
                <a:cs typeface="Times New Roman" panose="02020603050405020304" pitchFamily="18" charset="0"/>
              </a:rPr>
              <a:t>18.Take off the gloves and  put  them in the container for disinfection.</a:t>
            </a:r>
          </a:p>
          <a:p>
            <a:pPr marL="0" indent="0">
              <a:buNone/>
            </a:pPr>
            <a:r>
              <a:rPr lang="en-US" sz="1800" dirty="0">
                <a:latin typeface="Times New Roman" panose="02020603050405020304" pitchFamily="18" charset="0"/>
                <a:cs typeface="Times New Roman" panose="02020603050405020304" pitchFamily="18" charset="0"/>
              </a:rPr>
              <a:t>19.Wash hands hygienic way.</a:t>
            </a:r>
          </a:p>
          <a:p>
            <a:pPr marL="0" indent="0">
              <a:buNone/>
            </a:pPr>
            <a:r>
              <a:rPr lang="en-US" sz="1800" dirty="0">
                <a:latin typeface="Times New Roman" panose="02020603050405020304" pitchFamily="18" charset="0"/>
                <a:cs typeface="Times New Roman" panose="02020603050405020304" pitchFamily="18" charset="0"/>
              </a:rPr>
              <a:t>20.Make a record of results in a medical documentation. </a:t>
            </a:r>
          </a:p>
          <a:p>
            <a:endParaRPr lang="ru-RU" sz="1800" dirty="0"/>
          </a:p>
        </p:txBody>
      </p:sp>
      <p:sp>
        <p:nvSpPr>
          <p:cNvPr id="7" name="Объект 6"/>
          <p:cNvSpPr>
            <a:spLocks noGrp="1"/>
          </p:cNvSpPr>
          <p:nvPr>
            <p:ph sz="half" idx="1"/>
          </p:nvPr>
        </p:nvSpPr>
        <p:spPr>
          <a:xfrm>
            <a:off x="167269" y="1014760"/>
            <a:ext cx="5852532" cy="5497551"/>
          </a:xfrm>
        </p:spPr>
        <p:txBody>
          <a:bodyPr>
            <a:normAutofit fontScale="25000" lnSpcReduction="20000"/>
          </a:bodyPr>
          <a:lstStyle/>
          <a:p>
            <a:pPr marL="0" indent="0">
              <a:buNone/>
            </a:pPr>
            <a:r>
              <a:rPr lang="en-US" sz="7200" b="1" dirty="0" smtClean="0">
                <a:latin typeface="Times New Roman" panose="02020603050405020304" pitchFamily="18" charset="0"/>
                <a:cs typeface="Times New Roman" panose="02020603050405020304" pitchFamily="18" charset="0"/>
              </a:rPr>
              <a:t>Purpose</a:t>
            </a:r>
            <a:r>
              <a:rPr lang="en-US" sz="7200" dirty="0" smtClean="0">
                <a:latin typeface="Times New Roman" panose="02020603050405020304" pitchFamily="18" charset="0"/>
                <a:cs typeface="Times New Roman" panose="02020603050405020304" pitchFamily="18" charset="0"/>
              </a:rPr>
              <a:t>: personal hygiene, patient, prevention of urinary tract infection.</a:t>
            </a:r>
          </a:p>
          <a:p>
            <a:pPr marL="0" indent="0">
              <a:buNone/>
            </a:pPr>
            <a:r>
              <a:rPr lang="en-US" sz="7200" b="1" dirty="0" smtClean="0">
                <a:latin typeface="Times New Roman" panose="02020603050405020304" pitchFamily="18" charset="0"/>
                <a:cs typeface="Times New Roman" panose="02020603050405020304" pitchFamily="18" charset="0"/>
              </a:rPr>
              <a:t>Equipment. </a:t>
            </a:r>
            <a:r>
              <a:rPr lang="en-US" sz="7200" dirty="0" smtClean="0">
                <a:latin typeface="Times New Roman" panose="02020603050405020304" pitchFamily="18" charset="0"/>
                <a:cs typeface="Times New Roman" panose="02020603050405020304" pitchFamily="18" charset="0"/>
              </a:rPr>
              <a:t>Sterile: gauze napkin (10 - 15 pieces), forceps. Jug of warm water (37-38̊° C), screen, oilcloth, bedpan, gloves, oilcloth apron, a container for disinfection.</a:t>
            </a:r>
          </a:p>
          <a:p>
            <a:pPr marL="0" indent="0">
              <a:buNone/>
            </a:pPr>
            <a:r>
              <a:rPr lang="en-US" sz="7200" b="1" dirty="0" smtClean="0">
                <a:latin typeface="Times New Roman" panose="02020603050405020304" pitchFamily="18" charset="0"/>
                <a:cs typeface="Times New Roman" panose="02020603050405020304" pitchFamily="18" charset="0"/>
              </a:rPr>
              <a:t>Algorithm: </a:t>
            </a:r>
          </a:p>
          <a:p>
            <a:pPr marL="0" indent="0">
              <a:buNone/>
            </a:pPr>
            <a:r>
              <a:rPr lang="en-US" sz="7200" dirty="0" smtClean="0">
                <a:latin typeface="Times New Roman" panose="02020603050405020304" pitchFamily="18" charset="0"/>
                <a:cs typeface="Times New Roman" panose="02020603050405020304" pitchFamily="18" charset="0"/>
              </a:rPr>
              <a:t>1.Explain to the patient the purpose and procedure course. Obtain patient’s consent. </a:t>
            </a:r>
          </a:p>
          <a:p>
            <a:pPr marL="0" lvl="0" indent="0">
              <a:buNone/>
            </a:pPr>
            <a:r>
              <a:rPr lang="en-US" sz="7200" dirty="0" smtClean="0">
                <a:latin typeface="Times New Roman" panose="02020603050405020304" pitchFamily="18" charset="0"/>
                <a:cs typeface="Times New Roman" panose="02020603050405020304" pitchFamily="18" charset="0"/>
              </a:rPr>
              <a:t>2. Provide privacy by screens. </a:t>
            </a:r>
          </a:p>
          <a:p>
            <a:pPr marL="0" indent="0">
              <a:buNone/>
            </a:pPr>
            <a:r>
              <a:rPr lang="en-US" sz="7200" dirty="0" smtClean="0">
                <a:latin typeface="Times New Roman" panose="02020603050405020304" pitchFamily="18" charset="0"/>
                <a:cs typeface="Times New Roman" panose="02020603050405020304" pitchFamily="18" charset="0"/>
              </a:rPr>
              <a:t>3.Conduct hygienic washing hand  and processing hand. Put the gloves on. Wear  apron. Prepare the equipment.</a:t>
            </a:r>
          </a:p>
          <a:p>
            <a:pPr marL="0" indent="0">
              <a:buNone/>
            </a:pPr>
            <a:r>
              <a:rPr lang="en-US" sz="7200" dirty="0" smtClean="0">
                <a:latin typeface="Times New Roman" panose="02020603050405020304" pitchFamily="18" charset="0"/>
                <a:cs typeface="Times New Roman" panose="02020603050405020304" pitchFamily="18" charset="0"/>
              </a:rPr>
              <a:t>4.Lay down the patient on his back.</a:t>
            </a:r>
          </a:p>
          <a:p>
            <a:pPr marL="0" indent="0">
              <a:buNone/>
            </a:pPr>
            <a:r>
              <a:rPr lang="en-US" sz="7200" dirty="0" smtClean="0">
                <a:latin typeface="Times New Roman" panose="02020603050405020304" pitchFamily="18" charset="0"/>
                <a:cs typeface="Times New Roman" panose="02020603050405020304" pitchFamily="18" charset="0"/>
              </a:rPr>
              <a:t>5.Put under the patient an oilcloth.</a:t>
            </a:r>
          </a:p>
          <a:p>
            <a:pPr marL="0" indent="0">
              <a:buNone/>
            </a:pPr>
            <a:r>
              <a:rPr lang="en-US" sz="7200" dirty="0" smtClean="0">
                <a:latin typeface="Times New Roman" panose="02020603050405020304" pitchFamily="18" charset="0"/>
                <a:cs typeface="Times New Roman" panose="02020603050405020304" pitchFamily="18" charset="0"/>
              </a:rPr>
              <a:t>6.</a:t>
            </a:r>
            <a:r>
              <a:rPr lang="en-US" sz="7200" b="1" dirty="0" smtClean="0">
                <a:latin typeface="Times New Roman" panose="02020603050405020304" pitchFamily="18" charset="0"/>
                <a:cs typeface="Times New Roman" panose="02020603050405020304" pitchFamily="18" charset="0"/>
              </a:rPr>
              <a:t> Offer the bedpan. </a:t>
            </a:r>
            <a:r>
              <a:rPr lang="en-US" sz="7200" dirty="0" smtClean="0">
                <a:latin typeface="Times New Roman" panose="02020603050405020304" pitchFamily="18" charset="0"/>
                <a:cs typeface="Times New Roman" panose="02020603050405020304" pitchFamily="18" charset="0"/>
              </a:rPr>
              <a:t>Keep the clean bedpan on the bed on your working side. Ask the patient to flex the knees and lift his buttocks by pressing the foot against the mattress. </a:t>
            </a:r>
          </a:p>
          <a:p>
            <a:pPr marL="0" indent="0">
              <a:buNone/>
            </a:pPr>
            <a:r>
              <a:rPr lang="en-US" sz="7200" dirty="0" smtClean="0">
                <a:latin typeface="Times New Roman" panose="02020603050405020304" pitchFamily="18" charset="0"/>
                <a:cs typeface="Times New Roman" panose="02020603050405020304" pitchFamily="18" charset="0"/>
              </a:rPr>
              <a:t>7.Bend the knees and spread them in the hip joints.</a:t>
            </a:r>
          </a:p>
          <a:p>
            <a:pPr marL="0" indent="0">
              <a:buNone/>
            </a:pPr>
            <a:r>
              <a:rPr lang="en-US" sz="7200" dirty="0" smtClean="0">
                <a:latin typeface="Times New Roman" panose="02020603050405020304" pitchFamily="18" charset="0"/>
                <a:cs typeface="Times New Roman" panose="02020603050405020304" pitchFamily="18" charset="0"/>
              </a:rPr>
              <a:t>8.Stand at the side of the patient.</a:t>
            </a:r>
          </a:p>
          <a:p>
            <a:pPr marL="0" indent="0">
              <a:buNone/>
            </a:pPr>
            <a:r>
              <a:rPr lang="en-US" sz="7200" dirty="0" smtClean="0">
                <a:latin typeface="Times New Roman" panose="02020603050405020304" pitchFamily="18" charset="0"/>
                <a:cs typeface="Times New Roman" panose="02020603050405020304" pitchFamily="18" charset="0"/>
              </a:rPr>
              <a:t>9.In the left hand  to take the jug with warm water.</a:t>
            </a:r>
          </a:p>
          <a:p>
            <a:pPr marL="0" indent="0">
              <a:buNone/>
            </a:pPr>
            <a:r>
              <a:rPr lang="en-US" sz="7200" dirty="0" smtClean="0">
                <a:latin typeface="Times New Roman" panose="02020603050405020304" pitchFamily="18" charset="0"/>
                <a:cs typeface="Times New Roman" panose="02020603050405020304" pitchFamily="18" charset="0"/>
              </a:rPr>
              <a:t>10.In the right hand to take the forceps with gauze napkin.</a:t>
            </a:r>
          </a:p>
          <a:p>
            <a:endParaRPr lang="ru-RU" dirty="0"/>
          </a:p>
        </p:txBody>
      </p:sp>
    </p:spTree>
    <p:extLst>
      <p:ext uri="{BB962C8B-B14F-4D97-AF65-F5344CB8AC3E}">
        <p14:creationId xmlns:p14="http://schemas.microsoft.com/office/powerpoint/2010/main" xmlns="" val="389110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024" y="144967"/>
            <a:ext cx="2709747" cy="747132"/>
          </a:xfrm>
          <a:solidFill>
            <a:schemeClr val="bg1">
              <a:lumMod val="85000"/>
            </a:schemeClr>
          </a:solidFill>
        </p:spPr>
        <p:txBody>
          <a:bodyPr>
            <a:normAutofit fontScale="90000"/>
          </a:bodyPr>
          <a:lstStyle/>
          <a:p>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Change of bed and underwear</a:t>
            </a:r>
            <a:br>
              <a:rPr lang="en-US" sz="2800" b="1" dirty="0" smtClean="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223024" y="1237785"/>
            <a:ext cx="2364059" cy="4939178"/>
          </a:xfrm>
          <a:solidFill>
            <a:schemeClr val="bg1">
              <a:lumMod val="85000"/>
            </a:schemeClr>
          </a:solidFill>
        </p:spPr>
        <p:txBody>
          <a:bodyPr>
            <a:noAutofit/>
          </a:bodyPr>
          <a:lstStyle/>
          <a:p>
            <a:pPr marL="0" indent="0">
              <a:buNone/>
            </a:pPr>
            <a:r>
              <a:rPr lang="en-US" sz="1400" dirty="0" smtClean="0">
                <a:latin typeface="Times New Roman" panose="02020603050405020304" pitchFamily="18" charset="0"/>
                <a:cs typeface="Times New Roman" panose="02020603050405020304" pitchFamily="18" charset="0"/>
              </a:rPr>
              <a:t>The  main place patients  at the hospital is bed. </a:t>
            </a:r>
          </a:p>
          <a:p>
            <a:pPr marL="0" indent="0">
              <a:buNone/>
            </a:pPr>
            <a:r>
              <a:rPr lang="en-US" sz="1400" dirty="0" smtClean="0">
                <a:latin typeface="Times New Roman" panose="02020603050405020304" pitchFamily="18" charset="0"/>
                <a:cs typeface="Times New Roman" panose="02020603050405020304" pitchFamily="18" charset="0"/>
              </a:rPr>
              <a:t>Change of bed and underwear  is carried out: </a:t>
            </a:r>
          </a:p>
          <a:p>
            <a:r>
              <a:rPr lang="en-US" sz="1400" dirty="0" smtClean="0">
                <a:latin typeface="Times New Roman" panose="02020603050405020304" pitchFamily="18" charset="0"/>
                <a:cs typeface="Times New Roman" panose="02020603050405020304" pitchFamily="18" charset="0"/>
              </a:rPr>
              <a:t>once a week according to plan, </a:t>
            </a:r>
          </a:p>
          <a:p>
            <a:r>
              <a:rPr lang="en-US" sz="1400" dirty="0" smtClean="0">
                <a:latin typeface="Times New Roman" panose="02020603050405020304" pitchFamily="18" charset="0"/>
                <a:cs typeface="Times New Roman" panose="02020603050405020304" pitchFamily="18" charset="0"/>
              </a:rPr>
              <a:t>after taking a bath or shower, </a:t>
            </a:r>
          </a:p>
          <a:p>
            <a:r>
              <a:rPr lang="en-US" sz="1400" dirty="0" smtClean="0">
                <a:latin typeface="Times New Roman" panose="02020603050405020304" pitchFamily="18" charset="0"/>
                <a:cs typeface="Times New Roman" panose="02020603050405020304" pitchFamily="18" charset="0"/>
              </a:rPr>
              <a:t>in the case of dirtying of bed linen.</a:t>
            </a:r>
          </a:p>
          <a:p>
            <a:r>
              <a:rPr lang="en-US" sz="1400" dirty="0" smtClean="0">
                <a:latin typeface="Times New Roman" panose="02020603050405020304" pitchFamily="18" charset="0"/>
                <a:cs typeface="Times New Roman" panose="02020603050405020304" pitchFamily="18" charset="0"/>
              </a:rPr>
              <a:t>Seriously ill patients during the change of bed linen is in bed. Change of linens a seriously ill can be made in two ways. Change linens by a seriously ill can be made in two ways. </a:t>
            </a:r>
            <a:endParaRPr lang="ru-RU" sz="14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2854712" y="144966"/>
            <a:ext cx="9155151" cy="6545765"/>
          </a:xfrm>
        </p:spPr>
        <p:txBody>
          <a:bodyPr>
            <a:normAutofit fontScale="25000" lnSpcReduction="20000"/>
          </a:bodyPr>
          <a:lstStyle/>
          <a:p>
            <a:pPr marL="0" indent="0">
              <a:buNone/>
            </a:pPr>
            <a:r>
              <a:rPr lang="en-US" sz="8000" b="1" dirty="0" smtClean="0">
                <a:latin typeface="Times New Roman" panose="02020603050405020304" pitchFamily="18" charset="0"/>
                <a:cs typeface="Times New Roman" panose="02020603050405020304" pitchFamily="18" charset="0"/>
              </a:rPr>
              <a:t>Seriously ill on bedrest change of bed linen by longitudinal method (2 nurses perform manipulation)</a:t>
            </a:r>
          </a:p>
          <a:p>
            <a:pPr marL="0" indent="0">
              <a:buNone/>
            </a:pPr>
            <a:r>
              <a:rPr lang="en-US" sz="5600" b="1" dirty="0" smtClean="0">
                <a:latin typeface="Times New Roman" panose="02020603050405020304" pitchFamily="18" charset="0"/>
                <a:cs typeface="Times New Roman" panose="02020603050405020304" pitchFamily="18" charset="0"/>
              </a:rPr>
              <a:t>Purpose: </a:t>
            </a:r>
            <a:r>
              <a:rPr lang="en-US" sz="5600" dirty="0" smtClean="0">
                <a:latin typeface="Times New Roman" panose="02020603050405020304" pitchFamily="18" charset="0"/>
                <a:cs typeface="Times New Roman" panose="02020603050405020304" pitchFamily="18" charset="0"/>
              </a:rPr>
              <a:t>maintain cleanliness, comfort and well-feeling of the patient.</a:t>
            </a:r>
          </a:p>
          <a:p>
            <a:pPr marL="0" indent="0">
              <a:buNone/>
            </a:pPr>
            <a:r>
              <a:rPr lang="en-US" sz="5600" b="1" dirty="0" smtClean="0">
                <a:latin typeface="Times New Roman" panose="02020603050405020304" pitchFamily="18" charset="0"/>
                <a:cs typeface="Times New Roman" panose="02020603050405020304" pitchFamily="18" charset="0"/>
              </a:rPr>
              <a:t>Equipment: </a:t>
            </a:r>
            <a:r>
              <a:rPr lang="en-US" sz="5600" dirty="0" smtClean="0">
                <a:latin typeface="Times New Roman" panose="02020603050405020304" pitchFamily="18" charset="0"/>
                <a:cs typeface="Times New Roman" panose="02020603050405020304" pitchFamily="18" charset="0"/>
              </a:rPr>
              <a:t>gloves, clean bed linen (pillowcase, 2 bed-sheets), container for dirty linen.</a:t>
            </a:r>
          </a:p>
          <a:p>
            <a:pPr marL="0" indent="0">
              <a:buNone/>
            </a:pPr>
            <a:r>
              <a:rPr lang="en-US" sz="5600" b="1" dirty="0" smtClean="0">
                <a:latin typeface="Times New Roman" panose="02020603050405020304" pitchFamily="18" charset="0"/>
                <a:cs typeface="Times New Roman" panose="02020603050405020304" pitchFamily="18" charset="0"/>
              </a:rPr>
              <a:t>Algorithm: </a:t>
            </a:r>
          </a:p>
          <a:p>
            <a:pPr marL="0" indent="0">
              <a:buNone/>
            </a:pPr>
            <a:r>
              <a:rPr lang="en-US" sz="5600" dirty="0" smtClean="0">
                <a:latin typeface="Times New Roman" panose="02020603050405020304" pitchFamily="18" charset="0"/>
                <a:cs typeface="Times New Roman" panose="02020603050405020304" pitchFamily="18" charset="0"/>
              </a:rPr>
              <a:t>1.Explain to the patient the purpose and procedure course. Obtain patient’s consent. </a:t>
            </a:r>
          </a:p>
          <a:p>
            <a:pPr marL="0" indent="0">
              <a:buNone/>
            </a:pPr>
            <a:r>
              <a:rPr lang="en-US" sz="5600" dirty="0" smtClean="0">
                <a:latin typeface="Times New Roman" panose="02020603050405020304" pitchFamily="18" charset="0"/>
                <a:cs typeface="Times New Roman" panose="02020603050405020304" pitchFamily="18" charset="0"/>
              </a:rPr>
              <a:t>2.Conduct hygienic washing hand  and processing hand. Put the gloves on. Wear  apron. </a:t>
            </a:r>
          </a:p>
          <a:p>
            <a:pPr marL="0" indent="0">
              <a:buNone/>
            </a:pPr>
            <a:r>
              <a:rPr lang="en-US" sz="5600" dirty="0" smtClean="0">
                <a:latin typeface="Times New Roman" panose="02020603050405020304" pitchFamily="18" charset="0"/>
                <a:cs typeface="Times New Roman" panose="02020603050405020304" pitchFamily="18" charset="0"/>
              </a:rPr>
              <a:t>3.Prepare clean bed linen, roll up a clean bed-sheet longwise to half.</a:t>
            </a:r>
          </a:p>
          <a:p>
            <a:pPr marL="0" indent="0">
              <a:buNone/>
            </a:pPr>
            <a:r>
              <a:rPr lang="en-US" sz="5600" dirty="0" smtClean="0">
                <a:latin typeface="Times New Roman" panose="02020603050405020304" pitchFamily="18" charset="0"/>
                <a:cs typeface="Times New Roman" panose="02020603050405020304" pitchFamily="18" charset="0"/>
              </a:rPr>
              <a:t>4.Remove the blanket. Remove  the bed-sheet from blanket.</a:t>
            </a:r>
          </a:p>
          <a:p>
            <a:pPr marL="0" indent="0">
              <a:buNone/>
            </a:pPr>
            <a:r>
              <a:rPr lang="en-US" sz="5600" dirty="0" smtClean="0">
                <a:latin typeface="Times New Roman" panose="02020603050405020304" pitchFamily="18" charset="0"/>
                <a:cs typeface="Times New Roman" panose="02020603050405020304" pitchFamily="18" charset="0"/>
              </a:rPr>
              <a:t>5.A first the nurse lifts the head and shoulders of the patient. </a:t>
            </a:r>
          </a:p>
          <a:p>
            <a:pPr marL="0" indent="0">
              <a:buNone/>
            </a:pPr>
            <a:r>
              <a:rPr lang="en-US" sz="5600" dirty="0" smtClean="0">
                <a:latin typeface="Times New Roman" panose="02020603050405020304" pitchFamily="18" charset="0"/>
                <a:cs typeface="Times New Roman" panose="02020603050405020304" pitchFamily="18" charset="0"/>
              </a:rPr>
              <a:t>6.A second nurse remove the pillow. Lower the patient's head. </a:t>
            </a:r>
          </a:p>
          <a:p>
            <a:pPr marL="0" indent="0">
              <a:buNone/>
            </a:pPr>
            <a:r>
              <a:rPr lang="en-US" sz="5600" dirty="0" smtClean="0">
                <a:latin typeface="Times New Roman" panose="02020603050405020304" pitchFamily="18" charset="0"/>
                <a:cs typeface="Times New Roman" panose="02020603050405020304" pitchFamily="18" charset="0"/>
              </a:rPr>
              <a:t>7.Turn the patient on his side faced to you (1 nurse).</a:t>
            </a:r>
          </a:p>
          <a:p>
            <a:pPr marL="0" indent="0">
              <a:buNone/>
            </a:pPr>
            <a:r>
              <a:rPr lang="en-US" sz="5600" dirty="0" smtClean="0">
                <a:latin typeface="Times New Roman" panose="02020603050405020304" pitchFamily="18" charset="0"/>
                <a:cs typeface="Times New Roman" panose="02020603050405020304" pitchFamily="18" charset="0"/>
              </a:rPr>
              <a:t>8.A second nurse rolls up a dirty sheet longwise to back of the patient.</a:t>
            </a:r>
          </a:p>
          <a:p>
            <a:pPr marL="0" indent="0">
              <a:buNone/>
            </a:pPr>
            <a:r>
              <a:rPr lang="en-US" sz="5600" dirty="0" smtClean="0">
                <a:latin typeface="Times New Roman" panose="02020603050405020304" pitchFamily="18" charset="0"/>
                <a:cs typeface="Times New Roman" panose="02020603050405020304" pitchFamily="18" charset="0"/>
              </a:rPr>
              <a:t>9.A second nurse puts clean sheet on the bed with side of a patient's back (roller to roller).</a:t>
            </a:r>
          </a:p>
          <a:p>
            <a:pPr marL="0" indent="0">
              <a:buNone/>
            </a:pPr>
            <a:r>
              <a:rPr lang="en-US" sz="5600" dirty="0" smtClean="0">
                <a:latin typeface="Times New Roman" panose="02020603050405020304" pitchFamily="18" charset="0"/>
                <a:cs typeface="Times New Roman" panose="02020603050405020304" pitchFamily="18" charset="0"/>
              </a:rPr>
              <a:t>10.Carefully move the patient on the clean bed-sheet.</a:t>
            </a:r>
          </a:p>
          <a:p>
            <a:pPr marL="0" indent="0">
              <a:buNone/>
            </a:pPr>
            <a:r>
              <a:rPr lang="en-US" sz="5600" dirty="0" smtClean="0">
                <a:latin typeface="Times New Roman" panose="02020603050405020304" pitchFamily="18" charset="0"/>
                <a:cs typeface="Times New Roman" panose="02020603050405020304" pitchFamily="18" charset="0"/>
              </a:rPr>
              <a:t>11.Remove a dirty bed-sheet. Straighten out the clean bed-sheet at the other side.</a:t>
            </a:r>
          </a:p>
          <a:p>
            <a:pPr marL="0" indent="0">
              <a:buNone/>
            </a:pPr>
            <a:r>
              <a:rPr lang="en-US" sz="5600" dirty="0" smtClean="0">
                <a:latin typeface="Times New Roman" panose="02020603050405020304" pitchFamily="18" charset="0"/>
                <a:cs typeface="Times New Roman" panose="02020603050405020304" pitchFamily="18" charset="0"/>
              </a:rPr>
              <a:t>12.Turn patient on his back. </a:t>
            </a:r>
          </a:p>
          <a:p>
            <a:pPr marL="0" indent="0">
              <a:buNone/>
            </a:pPr>
            <a:r>
              <a:rPr lang="en-US" sz="5600" dirty="0" smtClean="0">
                <a:latin typeface="Times New Roman" panose="02020603050405020304" pitchFamily="18" charset="0"/>
                <a:cs typeface="Times New Roman" panose="02020603050405020304" pitchFamily="18" charset="0"/>
              </a:rPr>
              <a:t>13.Change pillowcase. Carefully lift the head and shoulders of the patient.</a:t>
            </a:r>
          </a:p>
          <a:p>
            <a:pPr marL="0" indent="0">
              <a:buNone/>
            </a:pPr>
            <a:r>
              <a:rPr lang="en-US" sz="5600" dirty="0" smtClean="0">
                <a:latin typeface="Times New Roman" panose="02020603050405020304" pitchFamily="18" charset="0"/>
                <a:cs typeface="Times New Roman" panose="02020603050405020304" pitchFamily="18" charset="0"/>
              </a:rPr>
              <a:t> Put the pillow under his head. Put patient.</a:t>
            </a:r>
          </a:p>
          <a:p>
            <a:pPr marL="0" indent="0">
              <a:buNone/>
            </a:pPr>
            <a:r>
              <a:rPr lang="en-US" sz="5600" dirty="0" smtClean="0">
                <a:latin typeface="Times New Roman" panose="02020603050405020304" pitchFamily="18" charset="0"/>
                <a:cs typeface="Times New Roman" panose="02020603050405020304" pitchFamily="18" charset="0"/>
              </a:rPr>
              <a:t>14.Tuck in the bed-sheets under the mattress.</a:t>
            </a:r>
          </a:p>
          <a:p>
            <a:pPr marL="0" indent="0">
              <a:buNone/>
            </a:pPr>
            <a:r>
              <a:rPr lang="en-US" sz="5600" dirty="0" smtClean="0">
                <a:latin typeface="Times New Roman" panose="02020603050405020304" pitchFamily="18" charset="0"/>
                <a:cs typeface="Times New Roman" panose="02020603050405020304" pitchFamily="18" charset="0"/>
              </a:rPr>
              <a:t>15.Cover the a clean bed-sheet over the blanket. </a:t>
            </a:r>
          </a:p>
          <a:p>
            <a:pPr marL="0" indent="0">
              <a:buNone/>
            </a:pPr>
            <a:r>
              <a:rPr lang="en-US" sz="5600" dirty="0" smtClean="0">
                <a:latin typeface="Times New Roman" panose="02020603050405020304" pitchFamily="18" charset="0"/>
                <a:cs typeface="Times New Roman" panose="02020603050405020304" pitchFamily="18" charset="0"/>
              </a:rPr>
              <a:t>16.Cover  of patient by blanket.</a:t>
            </a:r>
          </a:p>
          <a:p>
            <a:pPr marL="0" indent="0">
              <a:buNone/>
            </a:pPr>
            <a:r>
              <a:rPr lang="en-US" sz="5600" dirty="0" smtClean="0">
                <a:latin typeface="Times New Roman" panose="02020603050405020304" pitchFamily="18" charset="0"/>
                <a:cs typeface="Times New Roman" panose="02020603050405020304" pitchFamily="18" charset="0"/>
              </a:rPr>
              <a:t>17.Put the dirty bed linen in the container.</a:t>
            </a:r>
          </a:p>
          <a:p>
            <a:pPr marL="0" indent="0">
              <a:buNone/>
            </a:pPr>
            <a:r>
              <a:rPr lang="en-US" sz="5600" dirty="0" smtClean="0">
                <a:latin typeface="Times New Roman" panose="02020603050405020304" pitchFamily="18" charset="0"/>
                <a:cs typeface="Times New Roman" panose="02020603050405020304" pitchFamily="18" charset="0"/>
              </a:rPr>
              <a:t>18.Remove gloves, put them in a container for disinfection.</a:t>
            </a:r>
          </a:p>
        </p:txBody>
      </p:sp>
      <p:pic>
        <p:nvPicPr>
          <p:cNvPr id="7" name="Рисунок 6" descr="http://www.helpa.ru/uploads/images/pages/change_linen_patient.jpg"/>
          <p:cNvPicPr/>
          <p:nvPr/>
        </p:nvPicPr>
        <p:blipFill>
          <a:blip r:embed="rId2" cstate="print"/>
          <a:srcRect/>
          <a:stretch>
            <a:fillRect/>
          </a:stretch>
        </p:blipFill>
        <p:spPr bwMode="auto">
          <a:xfrm>
            <a:off x="8494209" y="3963794"/>
            <a:ext cx="3143250" cy="2476500"/>
          </a:xfrm>
          <a:prstGeom prst="rect">
            <a:avLst/>
          </a:prstGeom>
          <a:noFill/>
          <a:ln w="9525">
            <a:noFill/>
            <a:miter lim="800000"/>
            <a:headEnd/>
            <a:tailEnd/>
          </a:ln>
        </p:spPr>
      </p:pic>
    </p:spTree>
    <p:extLst>
      <p:ext uri="{BB962C8B-B14F-4D97-AF65-F5344CB8AC3E}">
        <p14:creationId xmlns:p14="http://schemas.microsoft.com/office/powerpoint/2010/main" xmlns="" val="128143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838200" y="365125"/>
            <a:ext cx="10515600" cy="582729"/>
          </a:xfrm>
        </p:spPr>
        <p:txBody>
          <a:bodyPr>
            <a:normAutofit fontScale="90000"/>
          </a:bodyPr>
          <a:lstStyle/>
          <a:p>
            <a:r>
              <a:rPr lang="en-US" sz="2200" b="1" dirty="0" smtClean="0">
                <a:latin typeface="Times New Roman" panose="02020603050405020304" pitchFamily="18" charset="0"/>
                <a:cs typeface="Times New Roman" panose="02020603050405020304" pitchFamily="18" charset="0"/>
              </a:rPr>
              <a:t/>
            </a:r>
            <a:br>
              <a:rPr lang="en-US" sz="2200" b="1" dirty="0" smtClean="0">
                <a:latin typeface="Times New Roman" panose="02020603050405020304" pitchFamily="18" charset="0"/>
                <a:cs typeface="Times New Roman" panose="02020603050405020304" pitchFamily="18" charset="0"/>
              </a:rPr>
            </a:br>
            <a:r>
              <a:rPr lang="en-US" sz="2200" b="1" dirty="0" smtClean="0">
                <a:latin typeface="Times New Roman" panose="02020603050405020304" pitchFamily="18" charset="0"/>
                <a:cs typeface="Times New Roman" panose="02020603050405020304" pitchFamily="18" charset="0"/>
              </a:rPr>
              <a:t>Seriously </a:t>
            </a:r>
            <a:r>
              <a:rPr lang="en-US" sz="2200" b="1" dirty="0">
                <a:latin typeface="Times New Roman" panose="02020603050405020304" pitchFamily="18" charset="0"/>
                <a:cs typeface="Times New Roman" panose="02020603050405020304" pitchFamily="18" charset="0"/>
              </a:rPr>
              <a:t>ill on strict bedrest; change of bed linen by cross method (2 nurses perform manipulation)</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half" idx="1"/>
          </p:nvPr>
        </p:nvSpPr>
        <p:spPr>
          <a:xfrm>
            <a:off x="144967" y="1059366"/>
            <a:ext cx="5508701" cy="5620214"/>
          </a:xfrm>
        </p:spPr>
        <p:txBody>
          <a:bodyPr>
            <a:normAutofit fontScale="32500" lnSpcReduction="20000"/>
          </a:bodyPr>
          <a:lstStyle/>
          <a:p>
            <a:pPr marL="0" indent="0">
              <a:buNone/>
            </a:pPr>
            <a:r>
              <a:rPr lang="en-US" sz="5600" dirty="0" smtClean="0">
                <a:latin typeface="Times New Roman" panose="02020603050405020304" pitchFamily="18" charset="0"/>
                <a:cs typeface="Times New Roman" panose="02020603050405020304" pitchFamily="18" charset="0"/>
              </a:rPr>
              <a:t>•</a:t>
            </a:r>
            <a:r>
              <a:rPr lang="en-US" sz="4900" b="1" dirty="0" smtClean="0">
                <a:latin typeface="Times New Roman" panose="02020603050405020304" pitchFamily="18" charset="0"/>
                <a:cs typeface="Times New Roman" panose="02020603050405020304" pitchFamily="18" charset="0"/>
              </a:rPr>
              <a:t>Purpose: </a:t>
            </a:r>
            <a:r>
              <a:rPr lang="en-US" sz="4900" dirty="0" smtClean="0">
                <a:latin typeface="Times New Roman" panose="02020603050405020304" pitchFamily="18" charset="0"/>
                <a:cs typeface="Times New Roman" panose="02020603050405020304" pitchFamily="18" charset="0"/>
              </a:rPr>
              <a:t>maintain cleanliness and good health of the patient.</a:t>
            </a:r>
          </a:p>
          <a:p>
            <a:pPr marL="0" indent="0">
              <a:buNone/>
            </a:pPr>
            <a:r>
              <a:rPr lang="en-US" sz="4900" dirty="0" smtClean="0">
                <a:latin typeface="Times New Roman" panose="02020603050405020304" pitchFamily="18" charset="0"/>
                <a:cs typeface="Times New Roman" panose="02020603050405020304" pitchFamily="18" charset="0"/>
              </a:rPr>
              <a:t>•</a:t>
            </a:r>
            <a:r>
              <a:rPr lang="en-US" sz="4900" b="1" dirty="0" smtClean="0">
                <a:latin typeface="Times New Roman" panose="02020603050405020304" pitchFamily="18" charset="0"/>
                <a:cs typeface="Times New Roman" panose="02020603050405020304" pitchFamily="18" charset="0"/>
              </a:rPr>
              <a:t>Equipment: </a:t>
            </a:r>
            <a:r>
              <a:rPr lang="en-US" sz="4900" dirty="0" smtClean="0">
                <a:latin typeface="Times New Roman" panose="02020603050405020304" pitchFamily="18" charset="0"/>
                <a:cs typeface="Times New Roman" panose="02020603050405020304" pitchFamily="18" charset="0"/>
              </a:rPr>
              <a:t>gloves, clean bed linen (pillowcase, 2 bed-sheets), container for dirty linen. </a:t>
            </a:r>
          </a:p>
          <a:p>
            <a:pPr marL="0" indent="0">
              <a:buNone/>
            </a:pPr>
            <a:r>
              <a:rPr lang="en-US" sz="4900" b="1" dirty="0" smtClean="0">
                <a:latin typeface="Times New Roman" panose="02020603050405020304" pitchFamily="18" charset="0"/>
                <a:cs typeface="Times New Roman" panose="02020603050405020304" pitchFamily="18" charset="0"/>
              </a:rPr>
              <a:t>Algorithm: </a:t>
            </a:r>
          </a:p>
          <a:p>
            <a:pPr marL="0" indent="0">
              <a:buNone/>
            </a:pPr>
            <a:r>
              <a:rPr lang="en-US" sz="4900" dirty="0" smtClean="0">
                <a:latin typeface="Times New Roman" panose="02020603050405020304" pitchFamily="18" charset="0"/>
                <a:cs typeface="Times New Roman" panose="02020603050405020304" pitchFamily="18" charset="0"/>
              </a:rPr>
              <a:t>1.Explain to the patient the purpose and procedure course. Obtain patient’s consent. </a:t>
            </a:r>
          </a:p>
          <a:p>
            <a:pPr marL="0" indent="0">
              <a:buNone/>
            </a:pPr>
            <a:r>
              <a:rPr lang="en-US" sz="4900" dirty="0" smtClean="0">
                <a:latin typeface="Times New Roman" panose="02020603050405020304" pitchFamily="18" charset="0"/>
                <a:cs typeface="Times New Roman" panose="02020603050405020304" pitchFamily="18" charset="0"/>
              </a:rPr>
              <a:t>2.Conduct hygienic washing hand  and processing hand. Put the gloves on. Wear  apron. </a:t>
            </a:r>
          </a:p>
          <a:p>
            <a:pPr marL="0" indent="0">
              <a:buNone/>
            </a:pPr>
            <a:r>
              <a:rPr lang="en-US" sz="4900" dirty="0" smtClean="0">
                <a:latin typeface="Times New Roman" panose="02020603050405020304" pitchFamily="18" charset="0"/>
                <a:cs typeface="Times New Roman" panose="02020603050405020304" pitchFamily="18" charset="0"/>
              </a:rPr>
              <a:t>3.Prepare clean bed linen. Rolls up a clean sheet transverse to half. </a:t>
            </a:r>
          </a:p>
          <a:p>
            <a:pPr marL="0" indent="0">
              <a:buNone/>
            </a:pPr>
            <a:r>
              <a:rPr lang="en-US" sz="4900" dirty="0" smtClean="0">
                <a:latin typeface="Times New Roman" panose="02020603050405020304" pitchFamily="18" charset="0"/>
                <a:cs typeface="Times New Roman" panose="02020603050405020304" pitchFamily="18" charset="0"/>
              </a:rPr>
              <a:t>4.Remove the blanket. Remove the bed-sheet from blanket.</a:t>
            </a:r>
          </a:p>
          <a:p>
            <a:pPr marL="0" indent="0">
              <a:buNone/>
            </a:pPr>
            <a:r>
              <a:rPr lang="en-US" sz="4900" dirty="0" smtClean="0">
                <a:latin typeface="Times New Roman" panose="02020603050405020304" pitchFamily="18" charset="0"/>
                <a:cs typeface="Times New Roman" panose="02020603050405020304" pitchFamily="18" charset="0"/>
              </a:rPr>
              <a:t>5.First the nurse lifts the head and shoulders of the patient. </a:t>
            </a:r>
          </a:p>
          <a:p>
            <a:pPr marL="0" indent="0">
              <a:buNone/>
            </a:pPr>
            <a:r>
              <a:rPr lang="en-US" sz="4900" dirty="0" smtClean="0">
                <a:latin typeface="Times New Roman" panose="02020603050405020304" pitchFamily="18" charset="0"/>
                <a:cs typeface="Times New Roman" panose="02020603050405020304" pitchFamily="18" charset="0"/>
              </a:rPr>
              <a:t>6.A second nurse remove the pillow. </a:t>
            </a:r>
          </a:p>
          <a:p>
            <a:pPr marL="0" indent="0">
              <a:buNone/>
            </a:pPr>
            <a:r>
              <a:rPr lang="en-US" sz="4900" dirty="0" smtClean="0">
                <a:latin typeface="Times New Roman" panose="02020603050405020304" pitchFamily="18" charset="0"/>
                <a:cs typeface="Times New Roman" panose="02020603050405020304" pitchFamily="18" charset="0"/>
              </a:rPr>
              <a:t>7.A second nurse rolls up dirty bed-sheet to loin (</a:t>
            </a:r>
            <a:r>
              <a:rPr lang="en-US" sz="4900" dirty="0" err="1" smtClean="0">
                <a:latin typeface="Times New Roman" panose="02020603050405020304" pitchFamily="18" charset="0"/>
                <a:cs typeface="Times New Roman" panose="02020603050405020304" pitchFamily="18" charset="0"/>
              </a:rPr>
              <a:t>lumbus</a:t>
            </a:r>
            <a:r>
              <a:rPr lang="en-US" sz="4900" dirty="0" smtClean="0">
                <a:latin typeface="Times New Roman" panose="02020603050405020304" pitchFamily="18" charset="0"/>
                <a:cs typeface="Times New Roman" panose="02020603050405020304" pitchFamily="18" charset="0"/>
              </a:rPr>
              <a:t>). </a:t>
            </a:r>
          </a:p>
          <a:p>
            <a:pPr marL="0" indent="0">
              <a:buNone/>
            </a:pPr>
            <a:r>
              <a:rPr lang="en-US" sz="4900" dirty="0" smtClean="0">
                <a:latin typeface="Times New Roman" panose="02020603050405020304" pitchFamily="18" charset="0"/>
                <a:cs typeface="Times New Roman" panose="02020603050405020304" pitchFamily="18" charset="0"/>
              </a:rPr>
              <a:t>8.Put the clean bed-sheet on bed with side of a patient's head (roller to roller). </a:t>
            </a:r>
          </a:p>
          <a:p>
            <a:pPr marL="0" indent="0">
              <a:buNone/>
            </a:pPr>
            <a:r>
              <a:rPr lang="en-US" sz="4900" dirty="0" smtClean="0">
                <a:latin typeface="Times New Roman" panose="02020603050405020304" pitchFamily="18" charset="0"/>
                <a:cs typeface="Times New Roman" panose="02020603050405020304" pitchFamily="18" charset="0"/>
              </a:rPr>
              <a:t>9.Put patient. </a:t>
            </a:r>
          </a:p>
          <a:p>
            <a:pPr marL="0" indent="0">
              <a:buNone/>
            </a:pPr>
            <a:r>
              <a:rPr lang="en-US" sz="4900" dirty="0" smtClean="0">
                <a:latin typeface="Times New Roman" panose="02020603050405020304" pitchFamily="18" charset="0"/>
                <a:cs typeface="Times New Roman" panose="02020603050405020304" pitchFamily="18" charset="0"/>
              </a:rPr>
              <a:t>10.Change the pillowcase. First the nurse lifts the head and shoulders of the patient. </a:t>
            </a:r>
          </a:p>
          <a:p>
            <a:pPr marL="0" indent="0">
              <a:buNone/>
            </a:pPr>
            <a:r>
              <a:rPr lang="en-US" sz="4900" dirty="0" smtClean="0">
                <a:latin typeface="Times New Roman" panose="02020603050405020304" pitchFamily="18" charset="0"/>
                <a:cs typeface="Times New Roman" panose="02020603050405020304" pitchFamily="18" charset="0"/>
              </a:rPr>
              <a:t>11.A second nurse put  the pillow under head. Put head of patient. </a:t>
            </a:r>
          </a:p>
          <a:p>
            <a:pPr marL="0" indent="0">
              <a:buNone/>
            </a:pPr>
            <a:endParaRPr lang="en-US" sz="4900" dirty="0" smtClean="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smtClean="0"/>
          </a:p>
          <a:p>
            <a:endParaRPr lang="ru-RU" dirty="0"/>
          </a:p>
        </p:txBody>
      </p:sp>
      <p:sp>
        <p:nvSpPr>
          <p:cNvPr id="12" name="Объект 11"/>
          <p:cNvSpPr>
            <a:spLocks noGrp="1"/>
          </p:cNvSpPr>
          <p:nvPr>
            <p:ph sz="half" idx="2"/>
          </p:nvPr>
        </p:nvSpPr>
        <p:spPr>
          <a:xfrm>
            <a:off x="5653669" y="1059366"/>
            <a:ext cx="6367346" cy="5620214"/>
          </a:xfrm>
        </p:spPr>
        <p:txBody>
          <a:bodyPr>
            <a:normAutofit fontScale="32500" lnSpcReduction="20000"/>
          </a:bodyPr>
          <a:lstStyle/>
          <a:p>
            <a:pPr marL="0" indent="0">
              <a:buNone/>
            </a:pPr>
            <a:r>
              <a:rPr lang="en-US" sz="4900" dirty="0" smtClean="0">
                <a:latin typeface="Times New Roman" panose="02020603050405020304" pitchFamily="18" charset="0"/>
                <a:cs typeface="Times New Roman" panose="02020603050405020304" pitchFamily="18" charset="0"/>
              </a:rPr>
              <a:t>12.First </a:t>
            </a:r>
            <a:r>
              <a:rPr lang="en-US" sz="4900" dirty="0">
                <a:latin typeface="Times New Roman" panose="02020603050405020304" pitchFamily="18" charset="0"/>
                <a:cs typeface="Times New Roman" panose="02020603050405020304" pitchFamily="18" charset="0"/>
              </a:rPr>
              <a:t>the nurse lifts the pelvis of the patient, then the legs.</a:t>
            </a:r>
          </a:p>
          <a:p>
            <a:pPr marL="0" indent="0">
              <a:buNone/>
            </a:pPr>
            <a:r>
              <a:rPr lang="en-US" sz="4900" dirty="0">
                <a:latin typeface="Times New Roman" panose="02020603050405020304" pitchFamily="18" charset="0"/>
                <a:cs typeface="Times New Roman" panose="02020603050405020304" pitchFamily="18" charset="0"/>
              </a:rPr>
              <a:t>13.Remove the a dirty bed-sheet. Straighten out the clean sheet at the other side.</a:t>
            </a:r>
          </a:p>
          <a:p>
            <a:pPr marL="0" indent="0">
              <a:buNone/>
            </a:pPr>
            <a:r>
              <a:rPr lang="en-US" sz="4900" dirty="0">
                <a:latin typeface="Times New Roman" panose="02020603050405020304" pitchFamily="18" charset="0"/>
                <a:cs typeface="Times New Roman" panose="02020603050405020304" pitchFamily="18" charset="0"/>
              </a:rPr>
              <a:t>14.Lower legs. </a:t>
            </a:r>
          </a:p>
          <a:p>
            <a:pPr marL="0" indent="0">
              <a:buNone/>
            </a:pPr>
            <a:r>
              <a:rPr lang="en-US" sz="4900" dirty="0">
                <a:latin typeface="Times New Roman" panose="02020603050405020304" pitchFamily="18" charset="0"/>
                <a:cs typeface="Times New Roman" panose="02020603050405020304" pitchFamily="18" charset="0"/>
              </a:rPr>
              <a:t>15.Tuck in the bed-sheets under the mattress.</a:t>
            </a:r>
          </a:p>
          <a:p>
            <a:pPr marL="0" indent="0">
              <a:buNone/>
            </a:pPr>
            <a:r>
              <a:rPr lang="en-US" sz="4900" dirty="0">
                <a:latin typeface="Times New Roman" panose="02020603050405020304" pitchFamily="18" charset="0"/>
                <a:cs typeface="Times New Roman" panose="02020603050405020304" pitchFamily="18" charset="0"/>
              </a:rPr>
              <a:t>16.Cover the a clean bed-sheet over the blanket. </a:t>
            </a:r>
          </a:p>
          <a:p>
            <a:pPr marL="0" indent="0">
              <a:buNone/>
            </a:pPr>
            <a:r>
              <a:rPr lang="en-US" sz="4900" dirty="0">
                <a:latin typeface="Times New Roman" panose="02020603050405020304" pitchFamily="18" charset="0"/>
                <a:cs typeface="Times New Roman" panose="02020603050405020304" pitchFamily="18" charset="0"/>
              </a:rPr>
              <a:t>17.Cover  of patient by blanket.</a:t>
            </a:r>
          </a:p>
          <a:p>
            <a:pPr marL="0" indent="0">
              <a:buNone/>
            </a:pPr>
            <a:r>
              <a:rPr lang="en-US" sz="4900" dirty="0">
                <a:latin typeface="Times New Roman" panose="02020603050405020304" pitchFamily="18" charset="0"/>
                <a:cs typeface="Times New Roman" panose="02020603050405020304" pitchFamily="18" charset="0"/>
              </a:rPr>
              <a:t>18.Put the dirty bed linen in the container.</a:t>
            </a:r>
          </a:p>
          <a:p>
            <a:pPr marL="0" indent="0">
              <a:buNone/>
            </a:pPr>
            <a:r>
              <a:rPr lang="en-US" sz="4900" dirty="0">
                <a:latin typeface="Times New Roman" panose="02020603050405020304" pitchFamily="18" charset="0"/>
                <a:cs typeface="Times New Roman" panose="02020603050405020304" pitchFamily="18" charset="0"/>
              </a:rPr>
              <a:t>19.Remove gloves, put them in a container for disinfection.</a:t>
            </a:r>
          </a:p>
          <a:p>
            <a:pPr marL="0" indent="0">
              <a:buNone/>
            </a:pPr>
            <a:r>
              <a:rPr lang="en-US" sz="4900" dirty="0">
                <a:latin typeface="Times New Roman" panose="02020603050405020304" pitchFamily="18" charset="0"/>
                <a:cs typeface="Times New Roman" panose="02020603050405020304" pitchFamily="18" charset="0"/>
              </a:rPr>
              <a:t>20.Wash hands hygienic way.</a:t>
            </a:r>
          </a:p>
          <a:p>
            <a:pPr marL="0" indent="0">
              <a:buNone/>
            </a:pPr>
            <a:r>
              <a:rPr lang="en-US" sz="4900" dirty="0">
                <a:latin typeface="Times New Roman" panose="02020603050405020304" pitchFamily="18" charset="0"/>
                <a:cs typeface="Times New Roman" panose="02020603050405020304" pitchFamily="18" charset="0"/>
              </a:rPr>
              <a:t>21.Make a note of the results in a medical documentation. </a:t>
            </a:r>
          </a:p>
          <a:p>
            <a:endParaRPr lang="ru-RU" dirty="0"/>
          </a:p>
        </p:txBody>
      </p:sp>
      <p:pic>
        <p:nvPicPr>
          <p:cNvPr id="10" name="Рисунок 9" descr="http://www.zdravosil.ru/uploads/posts/2014-12/10-25.png"/>
          <p:cNvPicPr/>
          <p:nvPr/>
        </p:nvPicPr>
        <p:blipFill>
          <a:blip r:embed="rId2" cstate="print"/>
          <a:srcRect/>
          <a:stretch>
            <a:fillRect/>
          </a:stretch>
        </p:blipFill>
        <p:spPr bwMode="auto">
          <a:xfrm>
            <a:off x="6852423" y="4565030"/>
            <a:ext cx="2863850" cy="2114550"/>
          </a:xfrm>
          <a:prstGeom prst="rect">
            <a:avLst/>
          </a:prstGeom>
          <a:noFill/>
          <a:ln w="9525">
            <a:noFill/>
            <a:miter lim="800000"/>
            <a:headEnd/>
            <a:tailEnd/>
          </a:ln>
        </p:spPr>
      </p:pic>
    </p:spTree>
    <p:extLst>
      <p:ext uri="{BB962C8B-B14F-4D97-AF65-F5344CB8AC3E}">
        <p14:creationId xmlns:p14="http://schemas.microsoft.com/office/powerpoint/2010/main" xmlns="" val="2865394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6293" y="298218"/>
            <a:ext cx="5531006" cy="638485"/>
          </a:xfrm>
          <a:solidFill>
            <a:schemeClr val="bg1">
              <a:lumMod val="85000"/>
            </a:schemeClr>
          </a:solidFill>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Pressure ulcers</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726688" y="1182029"/>
            <a:ext cx="5181600" cy="4994934"/>
          </a:xfrm>
          <a:solidFill>
            <a:schemeClr val="bg1">
              <a:lumMod val="85000"/>
            </a:schemeClr>
          </a:solidFill>
        </p:spPr>
        <p:txBody>
          <a:bodyPr>
            <a:normAutofit/>
          </a:bodyPr>
          <a:lstStyle/>
          <a:p>
            <a:r>
              <a:rPr lang="en-US" b="1" dirty="0" smtClean="0">
                <a:latin typeface="Times New Roman" panose="02020603050405020304" pitchFamily="18" charset="0"/>
                <a:cs typeface="Times New Roman" panose="02020603050405020304" pitchFamily="18" charset="0"/>
              </a:rPr>
              <a:t>Pressure ulcer </a:t>
            </a:r>
            <a:r>
              <a:rPr lang="en-US" dirty="0" smtClean="0">
                <a:latin typeface="Times New Roman" panose="02020603050405020304" pitchFamily="18" charset="0"/>
                <a:cs typeface="Times New Roman" panose="02020603050405020304" pitchFamily="18" charset="0"/>
              </a:rPr>
              <a:t>is impaired skin integrity resulting from pressure.</a:t>
            </a:r>
            <a:endParaRPr lang="ru-RU" dirty="0" smtClean="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172200" y="1182029"/>
            <a:ext cx="5619750" cy="4994934"/>
          </a:xfrm>
          <a:solidFill>
            <a:schemeClr val="bg1">
              <a:lumMod val="85000"/>
            </a:schemeClr>
          </a:solidFill>
        </p:spPr>
        <p:txBody>
          <a:bodyPr>
            <a:normAutofit/>
          </a:bodyPr>
          <a:lstStyle/>
          <a:p>
            <a:r>
              <a:rPr lang="en-US" b="1" dirty="0" smtClean="0">
                <a:latin typeface="Times New Roman" pitchFamily="18" charset="0"/>
                <a:cs typeface="Times New Roman" pitchFamily="18" charset="0"/>
              </a:rPr>
              <a:t>Pressure ulcers</a:t>
            </a:r>
            <a:r>
              <a:rPr lang="en-US" dirty="0" smtClean="0">
                <a:latin typeface="Times New Roman" pitchFamily="18" charset="0"/>
                <a:cs typeface="Times New Roman" pitchFamily="18" charset="0"/>
              </a:rPr>
              <a:t>, also known as  </a:t>
            </a:r>
            <a:r>
              <a:rPr lang="en-US" b="1" dirty="0" smtClean="0">
                <a:latin typeface="Times New Roman" pitchFamily="18" charset="0"/>
                <a:cs typeface="Times New Roman" pitchFamily="18" charset="0"/>
              </a:rPr>
              <a:t>pressure sores</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bedsores</a:t>
            </a:r>
            <a:r>
              <a:rPr lang="en-US"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b="1" dirty="0" err="1" smtClean="0">
                <a:latin typeface="Times New Roman" pitchFamily="18" charset="0"/>
                <a:cs typeface="Times New Roman" pitchFamily="18" charset="0"/>
              </a:rPr>
              <a:t>decubitus</a:t>
            </a:r>
            <a:r>
              <a:rPr lang="en-US" b="1" dirty="0" smtClean="0">
                <a:latin typeface="Times New Roman" pitchFamily="18" charset="0"/>
                <a:cs typeface="Times New Roman" pitchFamily="18" charset="0"/>
              </a:rPr>
              <a:t> ulcers.</a:t>
            </a:r>
          </a:p>
          <a:p>
            <a:pPr>
              <a:buNone/>
            </a:pPr>
            <a:endParaRPr lang="ru-RU" b="1"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Three</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etiological</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factor</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etiology</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of formation of pressure ulcers</a:t>
            </a:r>
            <a:r>
              <a:rPr lang="ru-RU" b="1" dirty="0" smtClean="0">
                <a:latin typeface="Times New Roman" panose="02020603050405020304" pitchFamily="18" charset="0"/>
                <a:cs typeface="Times New Roman" panose="02020603050405020304" pitchFamily="18" charset="0"/>
              </a:rPr>
              <a:t>:</a:t>
            </a:r>
          </a:p>
          <a:p>
            <a:pPr marL="0" indent="0"/>
            <a:r>
              <a:rPr lang="ru-RU"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Pressure</a:t>
            </a:r>
          </a:p>
          <a:p>
            <a:r>
              <a:rPr lang="en-US" dirty="0" smtClean="0">
                <a:latin typeface="Times New Roman" panose="02020603050405020304" pitchFamily="18" charset="0"/>
                <a:cs typeface="Times New Roman" panose="02020603050405020304" pitchFamily="18" charset="0"/>
              </a:rPr>
              <a:t>Friction</a:t>
            </a:r>
          </a:p>
          <a:p>
            <a:r>
              <a:rPr lang="en-US" dirty="0" smtClean="0">
                <a:latin typeface="Times New Roman" panose="02020603050405020304" pitchFamily="18" charset="0"/>
                <a:cs typeface="Times New Roman" panose="02020603050405020304" pitchFamily="18" charset="0"/>
              </a:rPr>
              <a:t>Shearing force (</a:t>
            </a:r>
            <a:r>
              <a:rPr lang="en-US" dirty="0">
                <a:latin typeface="Times New Roman" panose="02020603050405020304" pitchFamily="18" charset="0"/>
                <a:cs typeface="Times New Roman" panose="02020603050405020304" pitchFamily="18" charset="0"/>
              </a:rPr>
              <a:t>shear tissues) </a:t>
            </a:r>
            <a:r>
              <a:rPr lang="en-US" dirty="0" smtClean="0">
                <a:latin typeface="Times New Roman" panose="02020603050405020304" pitchFamily="18" charset="0"/>
                <a:cs typeface="Times New Roman" panose="02020603050405020304" pitchFamily="18" charset="0"/>
              </a:rPr>
              <a:t> </a:t>
            </a:r>
          </a:p>
          <a:p>
            <a:endParaRPr lang="ru-RU"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6238" y="3512633"/>
            <a:ext cx="3055899" cy="2475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9331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365125"/>
            <a:ext cx="3934522" cy="749997"/>
          </a:xfrm>
          <a:solidFill>
            <a:schemeClr val="bg1">
              <a:lumMod val="85000"/>
            </a:schemeClr>
          </a:solidFill>
        </p:spPr>
        <p:txBody>
          <a:bodyPr>
            <a:normAutofit/>
          </a:bodyPr>
          <a:lstStyle/>
          <a:p>
            <a:r>
              <a:rPr lang="en-US" sz="2800" b="1" dirty="0" smtClean="0">
                <a:latin typeface="Times New Roman" panose="02020603050405020304" pitchFamily="18" charset="0"/>
                <a:cs typeface="Times New Roman" panose="02020603050405020304" pitchFamily="18" charset="0"/>
              </a:rPr>
              <a:t>PRESSURE</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379141" y="1393902"/>
            <a:ext cx="5640659" cy="4783061"/>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Pressure is considered to be primary cause of the pressure ulcer. In a sick person, the areas of tissue resting against the mattress are vulnerable areas. The pressure in these areas causes depletion of blood supply with the failure of circulation (tissue ischemia). Tissue ischemia, decreased blood flow to tissue resulting in tissue death, occurs when capillary blood flow is obstructed, as in the case of pressure. </a:t>
            </a:r>
          </a:p>
          <a:p>
            <a:r>
              <a:rPr lang="en-US" b="1" dirty="0" smtClean="0">
                <a:latin typeface="Times New Roman" panose="02020603050405020304" pitchFamily="18" charset="0"/>
                <a:cs typeface="Times New Roman" panose="02020603050405020304" pitchFamily="18" charset="0"/>
              </a:rPr>
              <a:t> If this status lasts for more than 2 hours, there is ischemia, and then necrosis of the soft tissues.</a:t>
            </a:r>
            <a:endParaRPr lang="ru-RU" b="1"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2"/>
          </p:nvPr>
        </p:nvSpPr>
        <p:spPr>
          <a:xfrm>
            <a:off x="6172200" y="1393902"/>
            <a:ext cx="5181600" cy="4783061"/>
          </a:xfrm>
        </p:spPr>
        <p:txBody>
          <a:bodyPr>
            <a:normAutofit fontScale="92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The pressure over these areas are increased in the following conditions</a:t>
            </a:r>
            <a:r>
              <a:rPr lang="ru-RU" b="1"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When there is lumps and creases on the bed.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Incorrect positioning of the body.</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Infrequent change of position</a:t>
            </a:r>
            <a:r>
              <a:rPr lang="ru-RU" dirty="0" smtClean="0">
                <a:latin typeface="Times New Roman" panose="02020603050405020304" pitchFamily="18" charset="0"/>
                <a:cs typeface="Times New Roman" panose="02020603050405020304" pitchFamily="18" charset="0"/>
              </a:rPr>
              <a:t>.</a:t>
            </a:r>
          </a:p>
          <a:p>
            <a:pPr marL="0" indent="0">
              <a:buNone/>
            </a:pPr>
            <a:endParaRPr lang="ru-RU" altLang="ru-RU" dirty="0" smtClean="0">
              <a:latin typeface="Times New Roman" panose="02020603050405020304" pitchFamily="18" charset="0"/>
              <a:cs typeface="Times New Roman" panose="02020603050405020304" pitchFamily="18" charset="0"/>
            </a:endParaRPr>
          </a:p>
          <a:p>
            <a:pPr marL="0" indent="0">
              <a:buNone/>
            </a:pPr>
            <a:r>
              <a:rPr lang="en-US" altLang="ru-RU" dirty="0" smtClean="0">
                <a:latin typeface="Times New Roman" panose="02020603050405020304" pitchFamily="18" charset="0"/>
                <a:cs typeface="Times New Roman" panose="02020603050405020304" pitchFamily="18" charset="0"/>
              </a:rPr>
              <a:t>That’s why</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it</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is</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necessary</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to</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remember</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that</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a</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long</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lying</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or</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sitting</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still</a:t>
            </a:r>
            <a:r>
              <a:rPr lang="ru-RU"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is</a:t>
            </a:r>
            <a:r>
              <a:rPr lang="ru-RU" altLang="ru-RU" dirty="0" smtClean="0">
                <a:latin typeface="Times New Roman" panose="02020603050405020304" pitchFamily="18" charset="0"/>
                <a:cs typeface="Times New Roman" panose="02020603050405020304" pitchFamily="18" charset="0"/>
              </a:rPr>
              <a:t> </a:t>
            </a:r>
            <a:r>
              <a:rPr lang="ru-RU" altLang="ru-RU" u="sng" dirty="0" err="1" smtClean="0">
                <a:latin typeface="Times New Roman" panose="02020603050405020304" pitchFamily="18" charset="0"/>
                <a:cs typeface="Times New Roman" panose="02020603050405020304" pitchFamily="18" charset="0"/>
              </a:rPr>
              <a:t>dangerous</a:t>
            </a:r>
            <a:r>
              <a:rPr lang="ru-RU" altLang="ru-RU" u="sng" dirty="0" smtClean="0">
                <a:latin typeface="Times New Roman" panose="02020603050405020304" pitchFamily="18" charset="0"/>
                <a:cs typeface="Times New Roman" panose="02020603050405020304" pitchFamily="18" charset="0"/>
              </a:rPr>
              <a:t>!</a:t>
            </a:r>
            <a:r>
              <a:rPr lang="ru-RU" altLang="ru-RU" dirty="0" smtClean="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xmlns="" val="2557573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98579"/>
            <a:ext cx="5181600" cy="839206"/>
          </a:xfrm>
          <a:solidFill>
            <a:schemeClr val="bg1">
              <a:lumMod val="85000"/>
            </a:schemeClr>
          </a:solidFill>
        </p:spPr>
        <p:txBody>
          <a:bodyPr>
            <a:normAutofit/>
          </a:bodyPr>
          <a:lstStyle/>
          <a:p>
            <a:r>
              <a:rPr lang="en-US" sz="2800" b="1" dirty="0" smtClean="0">
                <a:latin typeface="Times New Roman" panose="02020603050405020304" pitchFamily="18" charset="0"/>
                <a:cs typeface="Times New Roman" panose="02020603050405020304" pitchFamily="18" charset="0"/>
              </a:rPr>
              <a:t>SHEARING FORCE</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278780" y="1516566"/>
            <a:ext cx="5741020" cy="4660397"/>
          </a:xfrm>
        </p:spPr>
        <p:txBody>
          <a:bodyPr>
            <a:normAutofit/>
          </a:bodyPr>
          <a:lstStyle/>
          <a:p>
            <a:r>
              <a:rPr lang="en-US" sz="2000" b="1" dirty="0" smtClean="0">
                <a:latin typeface="Times New Roman" panose="02020603050405020304" pitchFamily="18" charset="0"/>
                <a:cs typeface="Times New Roman" panose="02020603050405020304" pitchFamily="18" charset="0"/>
              </a:rPr>
              <a:t>Shear. </a:t>
            </a:r>
            <a:r>
              <a:rPr lang="en-US" sz="2000" dirty="0" smtClean="0">
                <a:latin typeface="Times New Roman" panose="02020603050405020304" pitchFamily="18" charset="0"/>
                <a:cs typeface="Times New Roman" panose="02020603050405020304" pitchFamily="18" charset="0"/>
              </a:rPr>
              <a:t>The force exerted against the skin while the skin remains stationary and the bony structures move is called shear. For example, the head of the bed is elevated, gravity causes the bony skeleton to pull toward the foot of the bed, while the skin remains the sheets. </a:t>
            </a:r>
            <a:endParaRPr lang="ru-RU" sz="20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2"/>
          </p:nvPr>
        </p:nvSpPr>
        <p:spPr>
          <a:xfrm>
            <a:off x="6172200" y="1438507"/>
            <a:ext cx="5181600" cy="4738456"/>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The underlying tissue blood vessels are stretched and angulated, and blood flow is impeded to the deep tissue. Ulcers occur with large areas of undermined damage at the skin surface</a:t>
            </a:r>
            <a:endParaRPr lang="ru-RU" sz="2000" dirty="0">
              <a:latin typeface="Times New Roman" panose="02020603050405020304" pitchFamily="18" charset="0"/>
              <a:cs typeface="Times New Roman" panose="02020603050405020304" pitchFamily="18" charset="0"/>
            </a:endParaRPr>
          </a:p>
        </p:txBody>
      </p:sp>
      <p:pic>
        <p:nvPicPr>
          <p:cNvPr id="9218" name="Picture 2" descr="https://pp.vk.me/c638325/v638325484/112c7/62ZvI9fTYo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190" y="3846764"/>
            <a:ext cx="6172199" cy="34022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2857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6"/>
            <a:ext cx="4748561" cy="928416"/>
          </a:xfrm>
          <a:solidFill>
            <a:schemeClr val="bg1">
              <a:lumMod val="85000"/>
            </a:schemeClr>
          </a:solidFill>
        </p:spPr>
        <p:txBody>
          <a:bodyPr>
            <a:normAutofit/>
          </a:bodyPr>
          <a:lstStyle/>
          <a:p>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FRICTION</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Friction - an injury top layer of the skin caused by rubbing from two surfaces  against one another. </a:t>
            </a:r>
          </a:p>
          <a:p>
            <a:r>
              <a:rPr lang="en-US" dirty="0" smtClean="0">
                <a:latin typeface="Times New Roman" panose="02020603050405020304" pitchFamily="18" charset="0"/>
                <a:cs typeface="Times New Roman" panose="02020603050405020304" pitchFamily="18" charset="0"/>
              </a:rPr>
              <a:t>In result appears abrasion.</a:t>
            </a:r>
          </a:p>
          <a:p>
            <a:r>
              <a:rPr lang="en-US" dirty="0" smtClean="0">
                <a:latin typeface="Times New Roman" panose="02020603050405020304" pitchFamily="18" charset="0"/>
                <a:cs typeface="Times New Roman" panose="02020603050405020304" pitchFamily="18" charset="0"/>
              </a:rPr>
              <a:t>The body surfaces  most at risk for friction are the elbows and heels because abrasion of these surfaces occurs when they are rubbed against the sheets during repositioning</a:t>
            </a:r>
            <a:r>
              <a:rPr lang="en-US" dirty="0" smtClean="0"/>
              <a:t>.</a:t>
            </a:r>
            <a:endParaRPr lang="ru-RU" dirty="0"/>
          </a:p>
        </p:txBody>
      </p:sp>
      <p:sp>
        <p:nvSpPr>
          <p:cNvPr id="4" name="Объект 3"/>
          <p:cNvSpPr>
            <a:spLocks noGrp="1"/>
          </p:cNvSpPr>
          <p:nvPr>
            <p:ph sz="half" idx="2"/>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A similar situation arises in those cases, when the patient rests on elbows and heels at the surface of the bed and tries to move. He slides, rubbing elbows and heels on bed sheets, there is a BURN from FRICTION. A similar situation occurs when a motionless patient on the bed pulling - is the friction skin on the sheet.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49642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568712" y="274637"/>
            <a:ext cx="6969512" cy="996601"/>
          </a:xfrm>
          <a:solidFill>
            <a:schemeClr val="bg1">
              <a:lumMod val="85000"/>
            </a:schemeClr>
          </a:solidFill>
        </p:spPr>
        <p:txBody>
          <a:bodyPr>
            <a:normAutofit/>
          </a:bodyPr>
          <a:lstStyle/>
          <a:p>
            <a:pPr eaLnBrk="1" hangingPunct="1"/>
            <a:r>
              <a:rPr lang="en-US" altLang="ru-RU" sz="3200" b="1" dirty="0" smtClean="0">
                <a:latin typeface="Times New Roman" panose="02020603050405020304" pitchFamily="18" charset="0"/>
                <a:cs typeface="Times New Roman" panose="02020603050405020304" pitchFamily="18" charset="0"/>
              </a:rPr>
              <a:t>Places </a:t>
            </a:r>
            <a:r>
              <a:rPr lang="en-US" altLang="ru-RU" sz="3200" b="1" dirty="0">
                <a:latin typeface="Times New Roman" panose="02020603050405020304" pitchFamily="18" charset="0"/>
                <a:cs typeface="Times New Roman" panose="02020603050405020304" pitchFamily="18" charset="0"/>
              </a:rPr>
              <a:t>of formation </a:t>
            </a:r>
            <a:r>
              <a:rPr lang="en-US" altLang="ru-RU" sz="3200" b="1" dirty="0" smtClean="0">
                <a:latin typeface="Times New Roman" panose="02020603050405020304" pitchFamily="18" charset="0"/>
                <a:cs typeface="Times New Roman" panose="02020603050405020304" pitchFamily="18" charset="0"/>
              </a:rPr>
              <a:t>of</a:t>
            </a:r>
            <a:r>
              <a:rPr lang="ru-RU" altLang="ru-RU" sz="3200" b="1" dirty="0" smtClean="0">
                <a:latin typeface="Times New Roman" panose="02020603050405020304" pitchFamily="18" charset="0"/>
                <a:cs typeface="Times New Roman" panose="02020603050405020304" pitchFamily="18" charset="0"/>
              </a:rPr>
              <a:t> </a:t>
            </a:r>
            <a:r>
              <a:rPr lang="en-US" altLang="ru-RU" sz="3200" b="1" dirty="0" smtClean="0">
                <a:latin typeface="Times New Roman" panose="02020603050405020304" pitchFamily="18" charset="0"/>
                <a:cs typeface="Times New Roman" panose="02020603050405020304" pitchFamily="18" charset="0"/>
              </a:rPr>
              <a:t>pressure ulcer</a:t>
            </a:r>
            <a:r>
              <a:rPr lang="ru-RU" altLang="ru-RU" sz="3200" b="1" dirty="0" smtClean="0">
                <a:latin typeface="Times New Roman" panose="02020603050405020304" pitchFamily="18" charset="0"/>
                <a:cs typeface="Times New Roman" panose="02020603050405020304" pitchFamily="18" charset="0"/>
              </a:rPr>
              <a:t> </a:t>
            </a:r>
            <a:endParaRPr lang="ru-RU" altLang="ru-RU" sz="3200" b="1" dirty="0">
              <a:latin typeface="Times New Roman" panose="02020603050405020304" pitchFamily="18" charset="0"/>
              <a:cs typeface="Times New Roman" panose="02020603050405020304" pitchFamily="18" charset="0"/>
            </a:endParaRPr>
          </a:p>
        </p:txBody>
      </p:sp>
      <p:sp>
        <p:nvSpPr>
          <p:cNvPr id="55299" name="Rectangle 5"/>
          <p:cNvSpPr>
            <a:spLocks noGrp="1" noChangeArrowheads="1"/>
          </p:cNvSpPr>
          <p:nvPr>
            <p:ph type="body" sz="half" idx="1"/>
          </p:nvPr>
        </p:nvSpPr>
        <p:spPr>
          <a:xfrm>
            <a:off x="568712" y="1600201"/>
            <a:ext cx="4493942" cy="4525963"/>
          </a:xfrm>
        </p:spPr>
        <p:txBody>
          <a:bodyPr/>
          <a:lstStyle/>
          <a:p>
            <a:pPr eaLnBrk="1" hangingPunct="1"/>
            <a:r>
              <a:rPr lang="ru-RU" altLang="ru-RU" sz="3200" dirty="0" err="1">
                <a:latin typeface="Times New Roman" panose="02020603050405020304" pitchFamily="18" charset="0"/>
                <a:cs typeface="Times New Roman" panose="02020603050405020304" pitchFamily="18" charset="0"/>
              </a:rPr>
              <a:t>If</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the</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patient</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lies</a:t>
            </a:r>
            <a:r>
              <a:rPr lang="ru-RU" altLang="ru-RU" sz="3200" dirty="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on</a:t>
            </a:r>
            <a:r>
              <a:rPr lang="ru-RU" altLang="ru-RU" sz="3200" b="1" dirty="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his</a:t>
            </a:r>
            <a:r>
              <a:rPr lang="ru-RU" altLang="ru-RU" sz="3200" b="1" dirty="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back</a:t>
            </a:r>
            <a:r>
              <a:rPr lang="ru-RU" altLang="ru-RU" sz="3200" b="1" dirty="0">
                <a:latin typeface="Times New Roman" panose="02020603050405020304" pitchFamily="18" charset="0"/>
                <a:cs typeface="Times New Roman" panose="02020603050405020304" pitchFamily="18" charset="0"/>
              </a:rPr>
              <a:t> </a:t>
            </a:r>
            <a:r>
              <a:rPr lang="ru-RU" altLang="ru-RU" sz="3200" dirty="0">
                <a:latin typeface="Times New Roman" panose="02020603050405020304" pitchFamily="18" charset="0"/>
                <a:cs typeface="Times New Roman" panose="02020603050405020304" pitchFamily="18" charset="0"/>
              </a:rPr>
              <a:t>- </a:t>
            </a:r>
            <a:r>
              <a:rPr lang="en-US" altLang="ru-RU" sz="3200" dirty="0">
                <a:latin typeface="Times New Roman" panose="02020603050405020304" pitchFamily="18" charset="0"/>
                <a:cs typeface="Times New Roman" panose="02020603050405020304" pitchFamily="18" charset="0"/>
              </a:rPr>
              <a:t>bedsore formed on </a:t>
            </a:r>
            <a:r>
              <a:rPr lang="ru-RU" altLang="ru-RU" sz="3200" dirty="0" err="1">
                <a:latin typeface="Times New Roman" panose="02020603050405020304" pitchFamily="18" charset="0"/>
                <a:cs typeface="Times New Roman" panose="02020603050405020304" pitchFamily="18" charset="0"/>
              </a:rPr>
              <a:t>the</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sacrum</a:t>
            </a:r>
            <a:r>
              <a:rPr lang="ru-RU" altLang="ru-RU" sz="3200" dirty="0">
                <a:latin typeface="Times New Roman" panose="02020603050405020304" pitchFamily="18" charset="0"/>
                <a:cs typeface="Times New Roman" panose="02020603050405020304" pitchFamily="18" charset="0"/>
              </a:rPr>
              <a:t> (8), </a:t>
            </a:r>
            <a:r>
              <a:rPr lang="ru-RU" altLang="ru-RU" sz="3200" dirty="0" err="1">
                <a:latin typeface="Times New Roman" panose="02020603050405020304" pitchFamily="18" charset="0"/>
                <a:cs typeface="Times New Roman" panose="02020603050405020304" pitchFamily="18" charset="0"/>
              </a:rPr>
              <a:t>heels</a:t>
            </a:r>
            <a:r>
              <a:rPr lang="ru-RU" altLang="ru-RU" sz="3200" dirty="0">
                <a:latin typeface="Times New Roman" panose="02020603050405020304" pitchFamily="18" charset="0"/>
                <a:cs typeface="Times New Roman" panose="02020603050405020304" pitchFamily="18" charset="0"/>
              </a:rPr>
              <a:t> (9), </a:t>
            </a:r>
            <a:r>
              <a:rPr lang="ru-RU" altLang="ru-RU" sz="3200" dirty="0" err="1">
                <a:latin typeface="Times New Roman" panose="02020603050405020304" pitchFamily="18" charset="0"/>
                <a:cs typeface="Times New Roman" panose="02020603050405020304" pitchFamily="18" charset="0"/>
              </a:rPr>
              <a:t>elbows</a:t>
            </a:r>
            <a:r>
              <a:rPr lang="ru-RU" altLang="ru-RU" sz="3200" dirty="0">
                <a:latin typeface="Times New Roman" panose="02020603050405020304" pitchFamily="18" charset="0"/>
                <a:cs typeface="Times New Roman" panose="02020603050405020304" pitchFamily="18" charset="0"/>
              </a:rPr>
              <a:t> (7),</a:t>
            </a:r>
            <a:r>
              <a:rPr lang="en-US" altLang="ru-RU" sz="3200" dirty="0">
                <a:latin typeface="Times New Roman" panose="02020603050405020304" pitchFamily="18" charset="0"/>
                <a:cs typeface="Times New Roman" panose="02020603050405020304" pitchFamily="18" charset="0"/>
              </a:rPr>
              <a:t> scapula</a:t>
            </a:r>
            <a:r>
              <a:rPr lang="ru-RU" altLang="ru-RU" sz="3200" dirty="0">
                <a:latin typeface="Times New Roman" panose="02020603050405020304" pitchFamily="18" charset="0"/>
                <a:cs typeface="Times New Roman" panose="02020603050405020304" pitchFamily="18" charset="0"/>
              </a:rPr>
              <a:t> (6), </a:t>
            </a:r>
            <a:r>
              <a:rPr lang="ru-RU" altLang="ru-RU" sz="3200" dirty="0" err="1">
                <a:latin typeface="Times New Roman" panose="02020603050405020304" pitchFamily="18" charset="0"/>
                <a:cs typeface="Times New Roman" panose="02020603050405020304" pitchFamily="18" charset="0"/>
              </a:rPr>
              <a:t>back</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of</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the</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head</a:t>
            </a:r>
            <a:r>
              <a:rPr lang="ru-RU" altLang="ru-RU" sz="3200" dirty="0">
                <a:latin typeface="Times New Roman" panose="02020603050405020304" pitchFamily="18" charset="0"/>
                <a:cs typeface="Times New Roman" panose="02020603050405020304" pitchFamily="18" charset="0"/>
              </a:rPr>
              <a:t> (5), </a:t>
            </a:r>
            <a:r>
              <a:rPr lang="en-US" altLang="ru-RU" sz="3200" dirty="0">
                <a:latin typeface="Times New Roman" panose="02020603050405020304" pitchFamily="18" charset="0"/>
                <a:cs typeface="Times New Roman" panose="02020603050405020304" pitchFamily="18" charset="0"/>
              </a:rPr>
              <a:t>spinous process of chest vertebras </a:t>
            </a:r>
            <a:r>
              <a:rPr lang="ru-RU" altLang="ru-RU" sz="3200" dirty="0">
                <a:latin typeface="Times New Roman" panose="02020603050405020304" pitchFamily="18" charset="0"/>
                <a:cs typeface="Times New Roman" panose="02020603050405020304" pitchFamily="18" charset="0"/>
              </a:rPr>
              <a:t>(10).</a:t>
            </a:r>
          </a:p>
          <a:p>
            <a:pPr eaLnBrk="1" hangingPunct="1"/>
            <a:endParaRPr lang="ru-RU" altLang="ru-RU" sz="2400" dirty="0"/>
          </a:p>
        </p:txBody>
      </p:sp>
      <p:sp>
        <p:nvSpPr>
          <p:cNvPr id="55300" name="Rectangle 6"/>
          <p:cNvSpPr>
            <a:spLocks noGrp="1" noChangeArrowheads="1"/>
          </p:cNvSpPr>
          <p:nvPr>
            <p:ph type="body" sz="half" idx="2"/>
          </p:nvPr>
        </p:nvSpPr>
        <p:spPr>
          <a:xfrm>
            <a:off x="6248400" y="1600201"/>
            <a:ext cx="3962400" cy="4525963"/>
          </a:xfrm>
        </p:spPr>
        <p:txBody>
          <a:bodyPr/>
          <a:lstStyle/>
          <a:p>
            <a:pPr eaLnBrk="1" hangingPunct="1"/>
            <a:endParaRPr lang="ru-RU" altLang="ru-RU" sz="1600" dirty="0"/>
          </a:p>
        </p:txBody>
      </p:sp>
      <p:pic>
        <p:nvPicPr>
          <p:cNvPr id="5530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7420" y="1600202"/>
            <a:ext cx="5498403" cy="5049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3643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ъект 2"/>
          <p:cNvSpPr>
            <a:spLocks noGrp="1"/>
          </p:cNvSpPr>
          <p:nvPr>
            <p:ph sz="half" idx="1"/>
          </p:nvPr>
        </p:nvSpPr>
        <p:spPr>
          <a:xfrm>
            <a:off x="323385" y="304801"/>
            <a:ext cx="5239215" cy="5821363"/>
          </a:xfrm>
        </p:spPr>
        <p:txBody>
          <a:bodyPr/>
          <a:lstStyle/>
          <a:p>
            <a:pPr eaLnBrk="1" hangingPunct="1"/>
            <a:r>
              <a:rPr lang="ru-RU" altLang="ru-RU" sz="3200" dirty="0" err="1">
                <a:latin typeface="Times New Roman" panose="02020603050405020304" pitchFamily="18" charset="0"/>
                <a:cs typeface="Times New Roman" panose="02020603050405020304" pitchFamily="18" charset="0"/>
              </a:rPr>
              <a:t>If</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the</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patient</a:t>
            </a:r>
            <a:r>
              <a:rPr lang="ru-RU" altLang="ru-RU" sz="3200" dirty="0">
                <a:latin typeface="Times New Roman" panose="02020603050405020304" pitchFamily="18" charset="0"/>
                <a:cs typeface="Times New Roman" panose="02020603050405020304" pitchFamily="18" charset="0"/>
              </a:rPr>
              <a:t> l</a:t>
            </a:r>
            <a:r>
              <a:rPr lang="en-US" altLang="ru-RU" sz="3200" dirty="0" err="1">
                <a:latin typeface="Times New Roman" panose="02020603050405020304" pitchFamily="18" charset="0"/>
                <a:cs typeface="Times New Roman" panose="02020603050405020304" pitchFamily="18" charset="0"/>
              </a:rPr>
              <a:t>ies</a:t>
            </a:r>
            <a:r>
              <a:rPr lang="ru-RU" altLang="ru-RU" sz="3200" dirty="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on</a:t>
            </a:r>
            <a:r>
              <a:rPr lang="ru-RU" altLang="ru-RU" sz="3200" b="1" dirty="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his</a:t>
            </a:r>
            <a:r>
              <a:rPr lang="ru-RU" altLang="ru-RU" sz="3200" b="1" dirty="0">
                <a:latin typeface="Times New Roman" panose="02020603050405020304" pitchFamily="18" charset="0"/>
                <a:cs typeface="Times New Roman" panose="02020603050405020304" pitchFamily="18" charset="0"/>
              </a:rPr>
              <a:t> </a:t>
            </a:r>
            <a:r>
              <a:rPr lang="en-US" altLang="ru-RU" sz="3200" b="1" dirty="0">
                <a:latin typeface="Times New Roman" panose="02020603050405020304" pitchFamily="18" charset="0"/>
                <a:cs typeface="Times New Roman" panose="02020603050405020304" pitchFamily="18" charset="0"/>
              </a:rPr>
              <a:t>abdomen</a:t>
            </a:r>
            <a:r>
              <a:rPr lang="ru-RU" altLang="ru-RU" sz="3200" b="1" dirty="0">
                <a:latin typeface="Times New Roman" panose="02020603050405020304" pitchFamily="18" charset="0"/>
                <a:cs typeface="Times New Roman" panose="02020603050405020304" pitchFamily="18" charset="0"/>
              </a:rPr>
              <a:t> </a:t>
            </a:r>
            <a:r>
              <a:rPr lang="ru-RU" altLang="ru-RU" sz="3200" dirty="0">
                <a:latin typeface="Times New Roman" panose="02020603050405020304" pitchFamily="18" charset="0"/>
                <a:cs typeface="Times New Roman" panose="02020603050405020304" pitchFamily="18" charset="0"/>
              </a:rPr>
              <a:t>–</a:t>
            </a:r>
            <a:r>
              <a:rPr lang="en-US" altLang="ru-RU" sz="3200" dirty="0">
                <a:latin typeface="Times New Roman" panose="02020603050405020304" pitchFamily="18" charset="0"/>
                <a:cs typeface="Times New Roman" panose="02020603050405020304" pitchFamily="18" charset="0"/>
              </a:rPr>
              <a:t> bedsore formed on </a:t>
            </a:r>
            <a:r>
              <a:rPr lang="en-US" altLang="ru-RU" sz="3200" dirty="0" err="1">
                <a:latin typeface="Times New Roman" panose="02020603050405020304" pitchFamily="18" charset="0"/>
                <a:cs typeface="Times New Roman" panose="02020603050405020304" pitchFamily="18" charset="0"/>
              </a:rPr>
              <a:t>zygoma</a:t>
            </a:r>
            <a:r>
              <a:rPr lang="en-US" altLang="ru-RU" sz="3200" dirty="0">
                <a:latin typeface="Times New Roman" panose="02020603050405020304" pitchFamily="18" charset="0"/>
                <a:cs typeface="Times New Roman" panose="02020603050405020304" pitchFamily="18" charset="0"/>
              </a:rPr>
              <a:t>, tuber </a:t>
            </a:r>
            <a:r>
              <a:rPr lang="en-US" altLang="ru-RU" sz="3200" dirty="0" err="1">
                <a:latin typeface="Times New Roman" panose="02020603050405020304" pitchFamily="18" charset="0"/>
                <a:cs typeface="Times New Roman" panose="02020603050405020304" pitchFamily="18" charset="0"/>
              </a:rPr>
              <a:t>ischadicum</a:t>
            </a:r>
            <a:r>
              <a:rPr lang="en-US" altLang="ru-RU" sz="3200" dirty="0">
                <a:latin typeface="Times New Roman" panose="02020603050405020304" pitchFamily="18" charset="0"/>
                <a:cs typeface="Times New Roman" panose="02020603050405020304" pitchFamily="18" charset="0"/>
              </a:rPr>
              <a:t> (2), costal arch (1), </a:t>
            </a:r>
            <a:r>
              <a:rPr lang="ru-RU" altLang="ru-RU" sz="3200" dirty="0" err="1">
                <a:latin typeface="Times New Roman" panose="02020603050405020304" pitchFamily="18" charset="0"/>
                <a:cs typeface="Times New Roman" panose="02020603050405020304" pitchFamily="18" charset="0"/>
              </a:rPr>
              <a:t>knees</a:t>
            </a:r>
            <a:r>
              <a:rPr lang="en-US" altLang="ru-RU" sz="3200" dirty="0">
                <a:latin typeface="Times New Roman" panose="02020603050405020304" pitchFamily="18" charset="0"/>
                <a:cs typeface="Times New Roman" panose="02020603050405020304" pitchFamily="18" charset="0"/>
              </a:rPr>
              <a:t> (3), crus (4), </a:t>
            </a:r>
            <a:r>
              <a:rPr lang="ru-RU" altLang="ru-RU" sz="3200" dirty="0" err="1">
                <a:latin typeface="Times New Roman" panose="02020603050405020304" pitchFamily="18" charset="0"/>
                <a:cs typeface="Times New Roman" panose="02020603050405020304" pitchFamily="18" charset="0"/>
              </a:rPr>
              <a:t>and</a:t>
            </a:r>
            <a:r>
              <a:rPr lang="ru-RU" altLang="ru-RU" sz="3200" dirty="0">
                <a:latin typeface="Times New Roman" panose="02020603050405020304" pitchFamily="18" charset="0"/>
                <a:cs typeface="Times New Roman" panose="02020603050405020304" pitchFamily="18" charset="0"/>
              </a:rPr>
              <a:t> </a:t>
            </a:r>
            <a:r>
              <a:rPr lang="en-US" altLang="ru-RU" sz="3200" dirty="0">
                <a:latin typeface="Times New Roman" panose="02020603050405020304" pitchFamily="18" charset="0"/>
                <a:cs typeface="Times New Roman" panose="02020603050405020304" pitchFamily="18" charset="0"/>
              </a:rPr>
              <a:t>pubis</a:t>
            </a:r>
            <a:r>
              <a:rPr lang="ru-RU" altLang="ru-RU" sz="3200" dirty="0">
                <a:latin typeface="Times New Roman" panose="02020603050405020304" pitchFamily="18" charset="0"/>
                <a:cs typeface="Times New Roman" panose="02020603050405020304" pitchFamily="18" charset="0"/>
              </a:rPr>
              <a:t>.</a:t>
            </a:r>
          </a:p>
          <a:p>
            <a:endParaRPr lang="ru-RU" altLang="ru-RU" dirty="0" smtClean="0"/>
          </a:p>
        </p:txBody>
      </p:sp>
      <p:sp>
        <p:nvSpPr>
          <p:cNvPr id="56323" name="Объект 3"/>
          <p:cNvSpPr>
            <a:spLocks noGrp="1"/>
          </p:cNvSpPr>
          <p:nvPr>
            <p:ph sz="half" idx="2"/>
          </p:nvPr>
        </p:nvSpPr>
        <p:spPr>
          <a:xfrm>
            <a:off x="6172200" y="381001"/>
            <a:ext cx="4038600" cy="5745163"/>
          </a:xfrm>
        </p:spPr>
        <p:txBody>
          <a:bodyPr/>
          <a:lstStyle/>
          <a:p>
            <a:endParaRPr lang="ru-RU" altLang="ru-RU" dirty="0" smtClean="0"/>
          </a:p>
        </p:txBody>
      </p:sp>
      <p:pic>
        <p:nvPicPr>
          <p:cNvPr id="5632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1201" y="501805"/>
            <a:ext cx="5583043" cy="5908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069965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ъект 2"/>
          <p:cNvSpPr>
            <a:spLocks noGrp="1"/>
          </p:cNvSpPr>
          <p:nvPr>
            <p:ph sz="half" idx="1"/>
          </p:nvPr>
        </p:nvSpPr>
        <p:spPr>
          <a:xfrm>
            <a:off x="1981201" y="381001"/>
            <a:ext cx="8259763" cy="5745163"/>
          </a:xfrm>
        </p:spPr>
        <p:txBody>
          <a:bodyPr/>
          <a:lstStyle/>
          <a:p>
            <a:r>
              <a:rPr lang="ru-RU" altLang="ru-RU" sz="3200" dirty="0" err="1">
                <a:latin typeface="Times New Roman" panose="02020603050405020304" pitchFamily="18" charset="0"/>
                <a:cs typeface="Times New Roman" panose="02020603050405020304" pitchFamily="18" charset="0"/>
              </a:rPr>
              <a:t>If</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the</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patient</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l</a:t>
            </a:r>
            <a:r>
              <a:rPr lang="en-US" altLang="ru-RU" sz="3200" dirty="0" err="1">
                <a:latin typeface="Times New Roman" panose="02020603050405020304" pitchFamily="18" charset="0"/>
                <a:cs typeface="Times New Roman" panose="02020603050405020304" pitchFamily="18" charset="0"/>
              </a:rPr>
              <a:t>ies</a:t>
            </a:r>
            <a:r>
              <a:rPr lang="ru-RU" altLang="ru-RU" sz="3200" dirty="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on</a:t>
            </a:r>
            <a:r>
              <a:rPr lang="ru-RU" altLang="ru-RU" sz="3200" b="1" dirty="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one</a:t>
            </a:r>
            <a:r>
              <a:rPr lang="ru-RU" altLang="ru-RU" sz="3200" b="1" dirty="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side</a:t>
            </a:r>
            <a:r>
              <a:rPr lang="ru-RU" altLang="ru-RU" sz="3200" b="1" dirty="0">
                <a:latin typeface="Times New Roman" panose="02020603050405020304" pitchFamily="18" charset="0"/>
                <a:cs typeface="Times New Roman" panose="02020603050405020304" pitchFamily="18" charset="0"/>
              </a:rPr>
              <a:t> </a:t>
            </a:r>
            <a:r>
              <a:rPr lang="ru-RU" altLang="ru-RU" sz="3200" dirty="0">
                <a:latin typeface="Times New Roman" panose="02020603050405020304" pitchFamily="18" charset="0"/>
                <a:cs typeface="Times New Roman" panose="02020603050405020304" pitchFamily="18" charset="0"/>
              </a:rPr>
              <a:t>- </a:t>
            </a:r>
            <a:r>
              <a:rPr lang="en-US" altLang="ru-RU" sz="3200" dirty="0">
                <a:latin typeface="Times New Roman" panose="02020603050405020304" pitchFamily="18" charset="0"/>
                <a:cs typeface="Times New Roman" panose="02020603050405020304" pitchFamily="18" charset="0"/>
              </a:rPr>
              <a:t>bedsore formed on </a:t>
            </a:r>
            <a:r>
              <a:rPr lang="ru-RU" altLang="ru-RU" sz="3200" dirty="0" err="1">
                <a:latin typeface="Times New Roman" panose="02020603050405020304" pitchFamily="18" charset="0"/>
                <a:cs typeface="Times New Roman" panose="02020603050405020304" pitchFamily="18" charset="0"/>
              </a:rPr>
              <a:t>the</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side</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of</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the</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thigh</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on</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the</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sides</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of</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the</a:t>
            </a:r>
            <a:r>
              <a:rPr lang="ru-RU" altLang="ru-RU" sz="3200" dirty="0">
                <a:latin typeface="Times New Roman" panose="02020603050405020304" pitchFamily="18" charset="0"/>
                <a:cs typeface="Times New Roman" panose="02020603050405020304" pitchFamily="18" charset="0"/>
              </a:rPr>
              <a:t> </a:t>
            </a:r>
            <a:r>
              <a:rPr lang="en-US" altLang="ru-RU" sz="3200" dirty="0" err="1">
                <a:latin typeface="Times New Roman" panose="02020603050405020304" pitchFamily="18" charset="0"/>
                <a:cs typeface="Times New Roman" panose="02020603050405020304" pitchFamily="18" charset="0"/>
              </a:rPr>
              <a:t>malleolu</a:t>
            </a:r>
            <a:r>
              <a:rPr lang="ru-RU" altLang="ru-RU" sz="3200" dirty="0" err="1">
                <a:latin typeface="Times New Roman" panose="02020603050405020304" pitchFamily="18" charset="0"/>
                <a:cs typeface="Times New Roman" panose="02020603050405020304" pitchFamily="18" charset="0"/>
              </a:rPr>
              <a:t>s</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and</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knees</a:t>
            </a:r>
            <a:r>
              <a:rPr lang="ru-RU" altLang="ru-RU" sz="3200" dirty="0">
                <a:latin typeface="Times New Roman" panose="02020603050405020304" pitchFamily="18" charset="0"/>
                <a:cs typeface="Times New Roman" panose="02020603050405020304" pitchFamily="18" charset="0"/>
              </a:rPr>
              <a:t>. </a:t>
            </a:r>
          </a:p>
          <a:p>
            <a:endParaRPr lang="ru-RU" altLang="ru-RU" dirty="0" smtClean="0"/>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2606676"/>
            <a:ext cx="5334000" cy="425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76601" y="2057400"/>
            <a:ext cx="6049963"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17851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39349" y="260649"/>
            <a:ext cx="4260462" cy="5793507"/>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2) </a:t>
            </a:r>
            <a:r>
              <a:rPr lang="en-US" b="1" dirty="0" smtClean="0">
                <a:latin typeface="Times New Roman" panose="02020603050405020304" pitchFamily="18" charset="0"/>
                <a:cs typeface="Times New Roman" panose="02020603050405020304" pitchFamily="18" charset="0"/>
              </a:rPr>
              <a:t>Forced position </a:t>
            </a:r>
            <a:r>
              <a:rPr lang="ru-RU"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Orthopnea</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sitting Position, leaning his hands on the edge of the bed</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Disease: </a:t>
            </a:r>
            <a:r>
              <a:rPr lang="en-US" dirty="0">
                <a:latin typeface="Times New Roman" panose="02020603050405020304" pitchFamily="18" charset="0"/>
                <a:cs typeface="Times New Roman" panose="02020603050405020304" pitchFamily="18" charset="0"/>
              </a:rPr>
              <a:t>bronchial asthma</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 mechanism to ease the condition</a:t>
            </a:r>
            <a:r>
              <a:rPr lang="en-US" dirty="0">
                <a:latin typeface="Times New Roman" panose="02020603050405020304" pitchFamily="18" charset="0"/>
                <a:cs typeface="Times New Roman" panose="02020603050405020304" pitchFamily="18" charset="0"/>
              </a:rPr>
              <a:t>. Mobilization of accessory respiratory muscles, which allows to make exhale active</a:t>
            </a:r>
            <a:endParaRPr lang="ru-RU" dirty="0">
              <a:latin typeface="Times New Roman" panose="02020603050405020304" pitchFamily="18" charset="0"/>
              <a:cs typeface="Times New Roman" panose="02020603050405020304" pitchFamily="18" charset="0"/>
            </a:endParaRPr>
          </a:p>
        </p:txBody>
      </p:sp>
      <p:sp>
        <p:nvSpPr>
          <p:cNvPr id="5" name="Содержимое 4"/>
          <p:cNvSpPr>
            <a:spLocks noGrp="1"/>
          </p:cNvSpPr>
          <p:nvPr>
            <p:ph sz="half" idx="2"/>
          </p:nvPr>
        </p:nvSpPr>
        <p:spPr/>
        <p:txBody>
          <a:bodyPr/>
          <a:lstStyle/>
          <a:p>
            <a:endParaRPr lang="ru-RU"/>
          </a:p>
        </p:txBody>
      </p:sp>
      <p:pic>
        <p:nvPicPr>
          <p:cNvPr id="6" name="Picture 6" descr="http://cs623727.vk.me/v623727172/15ccb/d4_PGfplZ_Q.jpg"/>
          <p:cNvPicPr>
            <a:picLocks noChangeAspect="1" noChangeArrowheads="1"/>
          </p:cNvPicPr>
          <p:nvPr/>
        </p:nvPicPr>
        <p:blipFill>
          <a:blip r:embed="rId2"/>
          <a:srcRect/>
          <a:stretch>
            <a:fillRect/>
          </a:stretch>
        </p:blipFill>
        <p:spPr bwMode="auto">
          <a:xfrm>
            <a:off x="4673600" y="1104899"/>
            <a:ext cx="7518400" cy="5753101"/>
          </a:xfrm>
          <a:prstGeom prst="rect">
            <a:avLst/>
          </a:prstGeom>
          <a:noFill/>
        </p:spPr>
      </p:pic>
    </p:spTree>
    <p:extLst>
      <p:ext uri="{BB962C8B-B14F-4D97-AF65-F5344CB8AC3E}">
        <p14:creationId xmlns:p14="http://schemas.microsoft.com/office/powerpoint/2010/main" xmlns="" val="24585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629" y="301084"/>
            <a:ext cx="10515600" cy="1338145"/>
          </a:xfrm>
          <a:solidFill>
            <a:schemeClr val="bg1">
              <a:lumMod val="85000"/>
            </a:schemeClr>
          </a:solidFill>
        </p:spPr>
        <p:txBody>
          <a:bodyPr>
            <a:normAutofit/>
          </a:bodyPr>
          <a:lstStyle/>
          <a:p>
            <a:r>
              <a:rPr lang="ru-RU" altLang="ru-RU" sz="3200" b="1" dirty="0" err="1" smtClean="0">
                <a:latin typeface="Times New Roman" panose="02020603050405020304" pitchFamily="18" charset="0"/>
                <a:cs typeface="Times New Roman" panose="02020603050405020304" pitchFamily="18" charset="0"/>
              </a:rPr>
              <a:t>Factors</a:t>
            </a:r>
            <a:r>
              <a:rPr lang="ru-RU" altLang="ru-RU" sz="3200" b="1" dirty="0" smtClean="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contributing</a:t>
            </a:r>
            <a:r>
              <a:rPr lang="ru-RU" altLang="ru-RU" sz="3200" b="1" dirty="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to</a:t>
            </a:r>
            <a:r>
              <a:rPr lang="ru-RU" altLang="ru-RU" sz="3200" b="1" dirty="0">
                <a:latin typeface="Times New Roman" panose="02020603050405020304" pitchFamily="18" charset="0"/>
                <a:cs typeface="Times New Roman" panose="02020603050405020304" pitchFamily="18" charset="0"/>
              </a:rPr>
              <a:t> </a:t>
            </a:r>
            <a:r>
              <a:rPr lang="ru-RU" altLang="ru-RU" sz="3200" b="1" dirty="0" err="1">
                <a:latin typeface="Times New Roman" panose="02020603050405020304" pitchFamily="18" charset="0"/>
                <a:cs typeface="Times New Roman" panose="02020603050405020304" pitchFamily="18" charset="0"/>
              </a:rPr>
              <a:t>the</a:t>
            </a:r>
            <a:r>
              <a:rPr lang="ru-RU" altLang="ru-RU" sz="3200" b="1" dirty="0">
                <a:latin typeface="Times New Roman" panose="02020603050405020304" pitchFamily="18" charset="0"/>
                <a:cs typeface="Times New Roman" panose="02020603050405020304" pitchFamily="18" charset="0"/>
              </a:rPr>
              <a:t> </a:t>
            </a:r>
            <a:r>
              <a:rPr lang="ru-RU" altLang="ru-RU" sz="3200" b="1" dirty="0" err="1">
                <a:latin typeface="Times New Roman" pitchFamily="18" charset="0"/>
                <a:cs typeface="Times New Roman" pitchFamily="18" charset="0"/>
              </a:rPr>
              <a:t>formation</a:t>
            </a:r>
            <a:r>
              <a:rPr lang="ru-RU" altLang="ru-RU" sz="3200" b="1" dirty="0">
                <a:latin typeface="Times New Roman" pitchFamily="18" charset="0"/>
                <a:cs typeface="Times New Roman" pitchFamily="18" charset="0"/>
              </a:rPr>
              <a:t> </a:t>
            </a:r>
            <a:r>
              <a:rPr lang="ru-RU" altLang="ru-RU" sz="3200" b="1" dirty="0" err="1">
                <a:latin typeface="Times New Roman" pitchFamily="18" charset="0"/>
                <a:cs typeface="Times New Roman" pitchFamily="18" charset="0"/>
              </a:rPr>
              <a:t>of</a:t>
            </a:r>
            <a:r>
              <a:rPr lang="ru-RU" altLang="ru-RU"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pressure ulcer</a:t>
            </a:r>
            <a:r>
              <a:rPr lang="ru-RU" alt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
        <p:nvSpPr>
          <p:cNvPr id="3" name="Объект 2"/>
          <p:cNvSpPr>
            <a:spLocks noGrp="1"/>
          </p:cNvSpPr>
          <p:nvPr>
            <p:ph sz="half" idx="1"/>
          </p:nvPr>
        </p:nvSpPr>
        <p:spPr>
          <a:xfrm>
            <a:off x="628650" y="1825625"/>
            <a:ext cx="10534650" cy="4697838"/>
          </a:xfrm>
          <a:solidFill>
            <a:schemeClr val="bg1">
              <a:lumMod val="85000"/>
            </a:schemeClr>
          </a:solidFill>
        </p:spPr>
        <p:txBody>
          <a:bodyPr>
            <a:normAutofit fontScale="77500" lnSpcReduction="20000"/>
          </a:bodyPr>
          <a:lstStyle/>
          <a:p>
            <a:pPr marL="514350" indent="-514350">
              <a:lnSpc>
                <a:spcPct val="120000"/>
              </a:lnSpc>
              <a:buAutoNum type="arabicPeriod"/>
            </a:pPr>
            <a:r>
              <a:rPr lang="en-US" altLang="ru-RU" dirty="0" smtClean="0">
                <a:latin typeface="Times New Roman" pitchFamily="18" charset="0"/>
                <a:cs typeface="Times New Roman" pitchFamily="18" charset="0"/>
              </a:rPr>
              <a:t>Age.</a:t>
            </a:r>
          </a:p>
          <a:p>
            <a:pPr marL="514350" indent="-514350">
              <a:lnSpc>
                <a:spcPct val="120000"/>
              </a:lnSpc>
              <a:buAutoNum type="arabicPeriod"/>
            </a:pPr>
            <a:r>
              <a:rPr lang="ru-RU" altLang="ru-RU" dirty="0" err="1" smtClean="0">
                <a:latin typeface="Times New Roman" pitchFamily="18" charset="0"/>
                <a:cs typeface="Times New Roman" pitchFamily="18" charset="0"/>
              </a:rPr>
              <a:t>Cachexia</a:t>
            </a:r>
            <a:r>
              <a:rPr lang="ru-RU" altLang="ru-RU"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severe acute malnutrition</a:t>
            </a:r>
            <a:r>
              <a:rPr lang="ru-RU" altLang="ru-RU" dirty="0" smtClean="0">
                <a:latin typeface="Times New Roman" pitchFamily="18" charset="0"/>
                <a:cs typeface="Times New Roman" pitchFamily="18" charset="0"/>
              </a:rPr>
              <a:t>)</a:t>
            </a:r>
            <a:endParaRPr lang="en-US" altLang="ru-RU" dirty="0" smtClean="0">
              <a:latin typeface="Times New Roman" pitchFamily="18" charset="0"/>
              <a:cs typeface="Times New Roman" pitchFamily="18" charset="0"/>
            </a:endParaRPr>
          </a:p>
          <a:p>
            <a:pPr marL="514350" indent="-514350">
              <a:lnSpc>
                <a:spcPct val="120000"/>
              </a:lnSpc>
              <a:buAutoNum type="arabicPeriod"/>
            </a:pPr>
            <a:r>
              <a:rPr lang="ru-RU" altLang="ru-RU" dirty="0" err="1" smtClean="0">
                <a:latin typeface="Times New Roman" pitchFamily="18" charset="0"/>
                <a:cs typeface="Times New Roman" pitchFamily="18" charset="0"/>
              </a:rPr>
              <a:t>Deficiency</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of</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protein</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and</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vitamins</a:t>
            </a:r>
            <a:r>
              <a:rPr lang="ru-RU" altLang="ru-RU" dirty="0" smtClean="0">
                <a:latin typeface="Times New Roman" pitchFamily="18" charset="0"/>
                <a:cs typeface="Times New Roman" pitchFamily="18" charset="0"/>
              </a:rPr>
              <a:t>.</a:t>
            </a:r>
            <a:endParaRPr lang="en-US" altLang="ru-RU" dirty="0" smtClean="0">
              <a:latin typeface="Times New Roman" pitchFamily="18" charset="0"/>
              <a:cs typeface="Times New Roman" pitchFamily="18" charset="0"/>
            </a:endParaRPr>
          </a:p>
          <a:p>
            <a:pPr marL="514350" indent="-514350">
              <a:lnSpc>
                <a:spcPct val="120000"/>
              </a:lnSpc>
              <a:buAutoNum type="arabicPeriod"/>
            </a:pPr>
            <a:r>
              <a:rPr lang="ru-RU" altLang="ru-RU" dirty="0" err="1" smtClean="0">
                <a:latin typeface="Times New Roman" pitchFamily="18" charset="0"/>
                <a:cs typeface="Times New Roman" pitchFamily="18" charset="0"/>
              </a:rPr>
              <a:t>Chronic</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heart</a:t>
            </a:r>
            <a:r>
              <a:rPr lang="ru-RU" altLang="ru-RU"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and lung</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failure</a:t>
            </a:r>
            <a:r>
              <a:rPr lang="ru-RU" altLang="ru-RU" dirty="0" smtClean="0">
                <a:latin typeface="Times New Roman" pitchFamily="18" charset="0"/>
                <a:cs typeface="Times New Roman" pitchFamily="18" charset="0"/>
              </a:rPr>
              <a:t>.</a:t>
            </a:r>
            <a:endParaRPr lang="en-US" altLang="ru-RU" dirty="0" smtClean="0">
              <a:latin typeface="Times New Roman" pitchFamily="18" charset="0"/>
              <a:cs typeface="Times New Roman" pitchFamily="18" charset="0"/>
            </a:endParaRPr>
          </a:p>
          <a:p>
            <a:pPr marL="514350" indent="-514350">
              <a:lnSpc>
                <a:spcPct val="120000"/>
              </a:lnSpc>
              <a:buAutoNum type="arabicPeriod"/>
            </a:pPr>
            <a:r>
              <a:rPr lang="en-US" altLang="ru-RU" dirty="0" smtClean="0">
                <a:latin typeface="Times New Roman" pitchFamily="18" charset="0"/>
                <a:cs typeface="Times New Roman" pitchFamily="18" charset="0"/>
              </a:rPr>
              <a:t>Violation</a:t>
            </a:r>
            <a:r>
              <a:rPr lang="ru-RU" altLang="ru-RU"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motor activity </a:t>
            </a:r>
            <a:r>
              <a:rPr lang="ru-RU" altLang="ru-RU"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diseases of the brain and spine)/</a:t>
            </a:r>
          </a:p>
          <a:p>
            <a:pPr marL="514350" indent="-514350">
              <a:lnSpc>
                <a:spcPct val="120000"/>
              </a:lnSpc>
              <a:buAutoNum type="arabicPeriod"/>
            </a:pPr>
            <a:r>
              <a:rPr lang="ru-RU" altLang="ru-RU" dirty="0" err="1" smtClean="0">
                <a:latin typeface="Times New Roman" pitchFamily="18" charset="0"/>
                <a:cs typeface="Times New Roman" pitchFamily="18" charset="0"/>
              </a:rPr>
              <a:t>Diabetes</a:t>
            </a:r>
            <a:r>
              <a:rPr lang="ru-RU" altLang="ru-RU" dirty="0" smtClean="0">
                <a:latin typeface="Times New Roman" pitchFamily="18" charset="0"/>
                <a:cs typeface="Times New Roman" pitchFamily="18" charset="0"/>
              </a:rPr>
              <a:t>.</a:t>
            </a:r>
            <a:endParaRPr lang="en-US" altLang="ru-RU" dirty="0" smtClean="0">
              <a:latin typeface="Times New Roman" pitchFamily="18" charset="0"/>
              <a:cs typeface="Times New Roman" pitchFamily="18" charset="0"/>
            </a:endParaRPr>
          </a:p>
          <a:p>
            <a:pPr marL="514350" indent="-514350">
              <a:lnSpc>
                <a:spcPct val="120000"/>
              </a:lnSpc>
              <a:buAutoNum type="arabicPeriod"/>
            </a:pPr>
            <a:r>
              <a:rPr lang="ru-RU" altLang="ru-RU" dirty="0" err="1" smtClean="0">
                <a:latin typeface="Times New Roman" pitchFamily="18" charset="0"/>
                <a:cs typeface="Times New Roman" pitchFamily="18" charset="0"/>
              </a:rPr>
              <a:t>Reduced</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blood</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flow</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in</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the</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lower</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and</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upper</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extremities</a:t>
            </a:r>
            <a:r>
              <a:rPr lang="ru-RU" altLang="ru-RU" dirty="0" smtClean="0">
                <a:latin typeface="Times New Roman" pitchFamily="18" charset="0"/>
                <a:cs typeface="Times New Roman" pitchFamily="18" charset="0"/>
              </a:rPr>
              <a:t>.</a:t>
            </a:r>
            <a:endParaRPr lang="en-US" altLang="ru-RU" dirty="0" smtClean="0">
              <a:latin typeface="Times New Roman" pitchFamily="18" charset="0"/>
              <a:cs typeface="Times New Roman" pitchFamily="18" charset="0"/>
            </a:endParaRPr>
          </a:p>
          <a:p>
            <a:pPr marL="514350" indent="-514350">
              <a:lnSpc>
                <a:spcPct val="120000"/>
              </a:lnSpc>
              <a:buAutoNum type="arabicPeriod"/>
            </a:pPr>
            <a:r>
              <a:rPr lang="en-US" altLang="ru-RU" dirty="0" smtClean="0">
                <a:latin typeface="Times New Roman" pitchFamily="18" charset="0"/>
                <a:cs typeface="Times New Roman" pitchFamily="18" charset="0"/>
              </a:rPr>
              <a:t>Bad the care of critically ill</a:t>
            </a:r>
            <a:r>
              <a:rPr lang="ru-RU" altLang="ru-RU"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t</a:t>
            </a:r>
            <a:r>
              <a:rPr lang="ru-RU" altLang="ru-RU" dirty="0" err="1" smtClean="0">
                <a:latin typeface="Times New Roman" pitchFamily="18" charset="0"/>
                <a:cs typeface="Times New Roman" pitchFamily="18" charset="0"/>
              </a:rPr>
              <a:t>he</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presence</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in</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the</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bed</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of</a:t>
            </a:r>
            <a:r>
              <a:rPr lang="ru-RU" altLang="ru-RU" dirty="0" smtClean="0">
                <a:latin typeface="Times New Roman" pitchFamily="18" charset="0"/>
                <a:cs typeface="Times New Roman" pitchFamily="18" charset="0"/>
              </a:rPr>
              <a:t> </a:t>
            </a:r>
            <a:r>
              <a:rPr lang="ru-RU" altLang="ru-RU" b="1" dirty="0" err="1" smtClean="0">
                <a:latin typeface="Times New Roman" pitchFamily="18" charset="0"/>
                <a:cs typeface="Times New Roman" pitchFamily="18" charset="0"/>
              </a:rPr>
              <a:t>moisture</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crumbs</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wrinkles</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stitches</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on</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the</a:t>
            </a:r>
            <a:r>
              <a:rPr lang="ru-RU" altLang="ru-RU" dirty="0" smtClean="0">
                <a:latin typeface="Times New Roman" pitchFamily="18" charset="0"/>
                <a:cs typeface="Times New Roman" pitchFamily="18" charset="0"/>
              </a:rPr>
              <a:t> </a:t>
            </a:r>
            <a:r>
              <a:rPr lang="ru-RU" altLang="ru-RU" dirty="0" err="1" smtClean="0">
                <a:latin typeface="Times New Roman" pitchFamily="18" charset="0"/>
                <a:cs typeface="Times New Roman" pitchFamily="18" charset="0"/>
              </a:rPr>
              <a:t>sheets</a:t>
            </a:r>
            <a:r>
              <a:rPr lang="ru-RU" altLang="ru-RU" dirty="0" smtClean="0">
                <a:latin typeface="Times New Roman" pitchFamily="18" charset="0"/>
                <a:cs typeface="Times New Roman" pitchFamily="18" charset="0"/>
              </a:rPr>
              <a:t>.</a:t>
            </a:r>
            <a:endParaRPr lang="en-US" altLang="ru-RU" dirty="0" smtClean="0">
              <a:latin typeface="Times New Roman" pitchFamily="18" charset="0"/>
              <a:cs typeface="Times New Roman" pitchFamily="18" charset="0"/>
            </a:endParaRPr>
          </a:p>
          <a:p>
            <a:pPr marL="514350" indent="-514350">
              <a:lnSpc>
                <a:spcPct val="120000"/>
              </a:lnSpc>
              <a:buAutoNum type="arabicPeriod"/>
            </a:pPr>
            <a:r>
              <a:rPr lang="en-US" altLang="ru-RU" dirty="0" smtClean="0">
                <a:latin typeface="Times New Roman" pitchFamily="18" charset="0"/>
                <a:cs typeface="Times New Roman" pitchFamily="18" charset="0"/>
              </a:rPr>
              <a:t>Improperly moving a patient in bed (rude movements leads to injury to soft tissue).</a:t>
            </a:r>
            <a:endParaRPr lang="ru-RU" altLang="ru-RU" dirty="0" smtClean="0">
              <a:latin typeface="Times New Roman" pitchFamily="18" charset="0"/>
              <a:cs typeface="Times New Roman" pitchFamily="18" charset="0"/>
            </a:endParaRPr>
          </a:p>
          <a:p>
            <a:pPr marL="0" indent="0">
              <a:lnSpc>
                <a:spcPct val="120000"/>
              </a:lnSpc>
              <a:buNone/>
            </a:pPr>
            <a:endParaRPr lang="ru-RU" altLang="ru-RU"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637305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90654" y="367990"/>
            <a:ext cx="5529146" cy="5808973"/>
          </a:xfrm>
          <a:solidFill>
            <a:schemeClr val="bg1">
              <a:lumMod val="85000"/>
            </a:schemeClr>
          </a:solidFill>
        </p:spPr>
        <p:txBody>
          <a:bodyPr>
            <a:normAutofit fontScale="77500" lnSpcReduction="20000"/>
          </a:bodyPr>
          <a:lstStyle/>
          <a:p>
            <a:r>
              <a:rPr lang="en-US" b="1" dirty="0">
                <a:latin typeface="Times New Roman" panose="02020603050405020304" pitchFamily="18" charset="0"/>
                <a:cs typeface="Times New Roman" panose="02020603050405020304" pitchFamily="18" charset="0"/>
              </a:rPr>
              <a:t>Moisture</a:t>
            </a:r>
            <a:endParaRPr lang="ru-RU"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Moisture </a:t>
            </a:r>
            <a:r>
              <a:rPr lang="en-US" dirty="0">
                <a:latin typeface="Times New Roman" panose="02020603050405020304" pitchFamily="18" charset="0"/>
                <a:cs typeface="Times New Roman" panose="02020603050405020304" pitchFamily="18" charset="0"/>
              </a:rPr>
              <a:t>on the skin increases the risk for ulcer formation. Moisture reduces the skin's resistance to other physical factors such as pressure or shear. Moisture originates from wound drainage, perspiration (sweating), and\or fecal and urinary incontinence. Skin moisture and wetness from incontinence can cause skin breakdown.</a:t>
            </a:r>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172200" y="367990"/>
            <a:ext cx="5181600" cy="5808973"/>
          </a:xfrm>
          <a:solidFill>
            <a:schemeClr val="bg1">
              <a:lumMod val="85000"/>
            </a:schemeClr>
          </a:solidFill>
        </p:spPr>
        <p:txBody>
          <a:bodyPr>
            <a:normAutofit fontScale="77500" lnSpcReduction="20000"/>
          </a:bodyPr>
          <a:lstStyle/>
          <a:p>
            <a:r>
              <a:rPr lang="en-US" b="1" dirty="0">
                <a:latin typeface="Times New Roman" panose="02020603050405020304" pitchFamily="18" charset="0"/>
                <a:cs typeface="Times New Roman" panose="02020603050405020304" pitchFamily="18" charset="0"/>
              </a:rPr>
              <a:t>Nutrition </a:t>
            </a:r>
            <a:endParaRPr lang="ru-RU"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Poor </a:t>
            </a:r>
            <a:r>
              <a:rPr lang="en-US" dirty="0">
                <a:latin typeface="Times New Roman" panose="02020603050405020304" pitchFamily="18" charset="0"/>
                <a:cs typeface="Times New Roman" panose="02020603050405020304" pitchFamily="18" charset="0"/>
              </a:rPr>
              <a:t>nutrition, specifically severe protein deficiency, causes soft tissue to become susceptible to breakdown. Low protein levels cause edema or swelling, which contributes to problems with oxygen transport and transport of nutrients.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Poor </a:t>
            </a:r>
            <a:r>
              <a:rPr lang="en-US" dirty="0">
                <a:latin typeface="Times New Roman" panose="02020603050405020304" pitchFamily="18" charset="0"/>
                <a:cs typeface="Times New Roman" panose="02020603050405020304" pitchFamily="18" charset="0"/>
              </a:rPr>
              <a:t>nutrition alters fluid and electrolyte balance. In patients with severe protein loss, hypoalbuminemia leads to a shift of fluid from the extracellular fluid volume to the tissues, resulting in edema</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Edema increases the affected tissue's risk for pressure ulcer formation. The blood supply to the edematous tissue is decreased, and waste products remain because of the changing pressure in the capillary circulation and capillary bed</a:t>
            </a:r>
            <a:r>
              <a:rPr lang="en-US" dirty="0"/>
              <a:t>.</a:t>
            </a:r>
            <a:endParaRPr lang="ru-RU" dirty="0"/>
          </a:p>
        </p:txBody>
      </p:sp>
    </p:spTree>
    <p:extLst>
      <p:ext uri="{BB962C8B-B14F-4D97-AF65-F5344CB8AC3E}">
        <p14:creationId xmlns:p14="http://schemas.microsoft.com/office/powerpoint/2010/main" xmlns="" val="568527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00721" y="245327"/>
            <a:ext cx="5741020" cy="5775519"/>
          </a:xfrm>
          <a:solidFill>
            <a:schemeClr val="bg1">
              <a:lumMod val="85000"/>
            </a:schemeClr>
          </a:solidFill>
        </p:spPr>
        <p:txBody>
          <a:bodyPr>
            <a:normAutofit/>
          </a:bodyPr>
          <a:lstStyle/>
          <a:p>
            <a:r>
              <a:rPr lang="en-US" sz="2400" b="1" dirty="0">
                <a:latin typeface="Times New Roman" panose="02020603050405020304" pitchFamily="18" charset="0"/>
                <a:cs typeface="Times New Roman" panose="02020603050405020304" pitchFamily="18" charset="0"/>
              </a:rPr>
              <a:t>Cachexia</a:t>
            </a:r>
            <a:endParaRPr lang="ru-RU" sz="24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Cachexia </a:t>
            </a:r>
            <a:r>
              <a:rPr lang="en-US" sz="2000" dirty="0">
                <a:latin typeface="Times New Roman" panose="02020603050405020304" pitchFamily="18" charset="0"/>
                <a:cs typeface="Times New Roman" panose="02020603050405020304" pitchFamily="18" charset="0"/>
              </a:rPr>
              <a:t>is generalized ill health and malnutrition, market by weakness and emaciation, or extreme thinness. Basically the cachectic patient has lost the adipose tissue necessary to protect bony prominence from pressure and suffers from poor nutrition.</a:t>
            </a:r>
            <a:endParaRPr lang="ru-RU" sz="2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172200" y="245327"/>
            <a:ext cx="5181600" cy="5931636"/>
          </a:xfrm>
          <a:solidFill>
            <a:schemeClr val="bg1">
              <a:lumMod val="85000"/>
            </a:schemeClr>
          </a:solidFill>
        </p:spPr>
        <p:txBody>
          <a:bodyPr>
            <a:normAutofit/>
          </a:bodyPr>
          <a:lstStyle/>
          <a:p>
            <a:r>
              <a:rPr lang="en-US" sz="2400" b="1" dirty="0" smtClean="0">
                <a:latin typeface="Times New Roman" panose="02020603050405020304" pitchFamily="18" charset="0"/>
                <a:cs typeface="Times New Roman" panose="02020603050405020304" pitchFamily="18" charset="0"/>
              </a:rPr>
              <a:t>Age</a:t>
            </a:r>
            <a:endParaRPr lang="ru-RU" sz="24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Skin </a:t>
            </a:r>
            <a:r>
              <a:rPr lang="en-US" sz="2000" dirty="0">
                <a:latin typeface="Times New Roman" panose="02020603050405020304" pitchFamily="18" charset="0"/>
                <a:cs typeface="Times New Roman" panose="02020603050405020304" pitchFamily="18" charset="0"/>
              </a:rPr>
              <a:t>structure changes with age, causing a loss of dermal thickness and an increase in the risk for skin tears (break). Older adults are at highest risk for development of pressure ulcers; 60% to 90% of all pressure ulcers occur in patients over 65 years of age. </a:t>
            </a:r>
            <a:endParaRPr lang="ru-RU" sz="20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7076" y="2385549"/>
            <a:ext cx="4708602" cy="4070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57042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1026" name="Picture 2" descr="https://s-media-cache-ak0.pinimg.com/originals/7a/d5/c2/7ad5c22d8064653e81dc173c05e5d90c.png"/>
          <p:cNvPicPr>
            <a:picLocks noChangeAspect="1" noChangeArrowheads="1"/>
          </p:cNvPicPr>
          <p:nvPr/>
        </p:nvPicPr>
        <p:blipFill>
          <a:blip r:embed="rId2"/>
          <a:srcRect/>
          <a:stretch>
            <a:fillRect/>
          </a:stretch>
        </p:blipFill>
        <p:spPr bwMode="auto">
          <a:xfrm>
            <a:off x="0" y="0"/>
            <a:ext cx="12191999" cy="6629400"/>
          </a:xfrm>
          <a:prstGeom prst="rect">
            <a:avLst/>
          </a:prstGeom>
          <a:noFill/>
        </p:spPr>
      </p:pic>
      <p:sp>
        <p:nvSpPr>
          <p:cNvPr id="6" name="Заголовок 6"/>
          <p:cNvSpPr txBox="1">
            <a:spLocks/>
          </p:cNvSpPr>
          <p:nvPr/>
        </p:nvSpPr>
        <p:spPr>
          <a:xfrm>
            <a:off x="4000501" y="0"/>
            <a:ext cx="5295900" cy="742950"/>
          </a:xfrm>
          <a:prstGeom prst="rect">
            <a:avLst/>
          </a:prstGeom>
          <a:solidFill>
            <a:schemeClr val="bg1">
              <a:lumMod val="85000"/>
            </a:schemeClr>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anose="02020603050405020304" pitchFamily="18" charset="0"/>
                <a:ea typeface="+mj-ea"/>
                <a:cs typeface="Times New Roman" panose="02020603050405020304" pitchFamily="18" charset="0"/>
              </a:rPr>
              <a:t>Pressure ulcer classification</a:t>
            </a:r>
            <a:endParaRPr kumimoji="0" lang="ru-RU"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78780" y="334536"/>
            <a:ext cx="11094070" cy="6189093"/>
          </a:xfrm>
          <a:solidFill>
            <a:schemeClr val="bg1">
              <a:lumMod val="85000"/>
            </a:schemeClr>
          </a:solidFill>
        </p:spPr>
        <p:txBody>
          <a:bodyPr>
            <a:normAutofit fontScale="62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PRINCIPLES </a:t>
            </a:r>
            <a:r>
              <a:rPr lang="en-US" b="1" dirty="0">
                <a:latin typeface="Times New Roman" panose="02020603050405020304" pitchFamily="18" charset="0"/>
                <a:cs typeface="Times New Roman" panose="02020603050405020304" pitchFamily="18" charset="0"/>
              </a:rPr>
              <a:t>OF PREVENTION OF BEDSORES</a:t>
            </a:r>
          </a:p>
          <a:p>
            <a:pPr marL="0" indent="0">
              <a:buFont typeface="Wingdings" pitchFamily="2" charset="2"/>
              <a:buChar char="ü"/>
            </a:pP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Identification </a:t>
            </a:r>
            <a:r>
              <a:rPr lang="en-US" b="1" dirty="0">
                <a:latin typeface="Times New Roman" panose="02020603050405020304" pitchFamily="18" charset="0"/>
                <a:cs typeface="Times New Roman" panose="02020603050405020304" pitchFamily="18" charset="0"/>
              </a:rPr>
              <a:t>of patients at risk of developing </a:t>
            </a:r>
            <a:r>
              <a:rPr lang="en-US" b="1" dirty="0" smtClean="0">
                <a:latin typeface="Times New Roman" panose="02020603050405020304" pitchFamily="18" charset="0"/>
                <a:cs typeface="Times New Roman" panose="02020603050405020304" pitchFamily="18" charset="0"/>
              </a:rPr>
              <a:t>bedsores</a:t>
            </a:r>
            <a:r>
              <a:rPr lang="ru-RU" b="1" dirty="0" smtClean="0">
                <a:latin typeface="Times New Roman" panose="02020603050405020304" pitchFamily="18" charset="0"/>
                <a:cs typeface="Times New Roman" panose="02020603050405020304" pitchFamily="18" charset="0"/>
              </a:rPr>
              <a:t>:</a:t>
            </a:r>
          </a:p>
          <a:p>
            <a:pPr marL="0" indent="0">
              <a:buFont typeface="Wingdings" pitchFamily="2" charset="2"/>
              <a:buChar char="§"/>
            </a:pPr>
            <a:r>
              <a:rPr lang="ru-RU"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Waterlow</a:t>
            </a:r>
            <a:r>
              <a:rPr lang="en-US" i="1" dirty="0" smtClean="0">
                <a:latin typeface="Times New Roman" panose="02020603050405020304" pitchFamily="18" charset="0"/>
                <a:cs typeface="Times New Roman" panose="02020603050405020304" pitchFamily="18" charset="0"/>
              </a:rPr>
              <a:t> scale </a:t>
            </a:r>
            <a:endParaRPr lang="ru-RU" i="1" dirty="0" smtClean="0">
              <a:latin typeface="Times New Roman" panose="02020603050405020304" pitchFamily="18" charset="0"/>
              <a:cs typeface="Times New Roman" panose="02020603050405020304" pitchFamily="18" charset="0"/>
            </a:endParaRPr>
          </a:p>
          <a:p>
            <a:pPr marL="0" indent="0">
              <a:buFont typeface="Wingdings" pitchFamily="2" charset="2"/>
              <a:buChar char="§"/>
            </a:pP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Norton scale) </a:t>
            </a:r>
            <a:endParaRPr lang="en-US" i="1" dirty="0">
              <a:latin typeface="Times New Roman" panose="02020603050405020304" pitchFamily="18" charset="0"/>
              <a:cs typeface="Times New Roman" panose="02020603050405020304" pitchFamily="18" charset="0"/>
            </a:endParaRPr>
          </a:p>
          <a:p>
            <a:pPr marL="0" indent="0">
              <a:buFont typeface="Wingdings" pitchFamily="2" charset="2"/>
              <a:buChar char="ü"/>
            </a:pP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Daily skin care in the typical places of formation of bedsores</a:t>
            </a:r>
            <a:r>
              <a:rPr lang="ru-RU" b="1"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pPr marL="0" indent="0">
              <a:buFont typeface="Wingdings" pitchFamily="2" charset="2"/>
              <a:buChar char="§"/>
            </a:pP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daily inspection of the skin </a:t>
            </a:r>
            <a:endParaRPr lang="ru-RU" i="1" dirty="0" smtClean="0">
              <a:latin typeface="Times New Roman" panose="02020603050405020304" pitchFamily="18" charset="0"/>
              <a:cs typeface="Times New Roman" panose="02020603050405020304" pitchFamily="18" charset="0"/>
            </a:endParaRPr>
          </a:p>
          <a:p>
            <a:pPr marL="0" indent="0">
              <a:buFont typeface="Wingdings" pitchFamily="2" charset="2"/>
              <a:buChar char="§"/>
            </a:pP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cleansing of the skin</a:t>
            </a:r>
            <a:endParaRPr lang="ru-RU" i="1" dirty="0" smtClean="0">
              <a:latin typeface="Times New Roman" panose="02020603050405020304" pitchFamily="18" charset="0"/>
              <a:cs typeface="Times New Roman" panose="02020603050405020304" pitchFamily="18" charset="0"/>
            </a:endParaRPr>
          </a:p>
          <a:p>
            <a:pPr marL="0" indent="0">
              <a:buFont typeface="Wingdings" pitchFamily="2" charset="2"/>
              <a:buChar char="§"/>
            </a:pPr>
            <a:r>
              <a:rPr lang="en-US" i="1" dirty="0" smtClean="0">
                <a:latin typeface="Times New Roman" panose="02020603050405020304" pitchFamily="18" charset="0"/>
                <a:cs typeface="Times New Roman" panose="02020603050405020304" pitchFamily="18" charset="0"/>
              </a:rPr>
              <a:t>               protect of the skin (if the skin is damp - to dry, if the skin is dry - to moisten)</a:t>
            </a:r>
          </a:p>
          <a:p>
            <a:pPr marL="0" indent="0">
              <a:buFont typeface="Wingdings" pitchFamily="2" charset="2"/>
              <a:buChar char="§"/>
            </a:pPr>
            <a:r>
              <a:rPr lang="en-US" i="1" dirty="0" smtClean="0">
                <a:latin typeface="Times New Roman" panose="02020603050405020304" pitchFamily="18" charset="0"/>
                <a:cs typeface="Times New Roman" panose="02020603050405020304" pitchFamily="18" charset="0"/>
              </a:rPr>
              <a:t>               percussion massage </a:t>
            </a:r>
            <a:r>
              <a:rPr lang="ru-RU" i="1"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the intensification of local blood circulation in problem areas)</a:t>
            </a:r>
          </a:p>
          <a:p>
            <a:pPr marL="0" indent="0">
              <a:buFont typeface="Wingdings" pitchFamily="2" charset="2"/>
              <a:buChar char="ü"/>
            </a:pPr>
            <a:r>
              <a:rPr lang="en-US" b="1" dirty="0" smtClean="0">
                <a:latin typeface="Times New Roman" panose="02020603050405020304" pitchFamily="18" charset="0"/>
                <a:cs typeface="Times New Roman" panose="02020603050405020304" pitchFamily="18" charset="0"/>
              </a:rPr>
              <a:t> Reducing an etiological</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factor (pressure, friction or shear forces)</a:t>
            </a:r>
            <a:r>
              <a:rPr lang="ru-RU" b="1" dirty="0" smtClean="0">
                <a:latin typeface="Times New Roman" panose="02020603050405020304" pitchFamily="18" charset="0"/>
                <a:cs typeface="Times New Roman" panose="02020603050405020304" pitchFamily="18" charset="0"/>
              </a:rPr>
              <a:t>: </a:t>
            </a:r>
          </a:p>
          <a:p>
            <a:pPr marL="0" indent="0">
              <a:buFont typeface="Wingdings" pitchFamily="2" charset="2"/>
              <a:buChar char="§"/>
            </a:pPr>
            <a:r>
              <a:rPr lang="ru-RU"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to use special device</a:t>
            </a: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anti-bedsore mattress</a:t>
            </a: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special pillows</a:t>
            </a:r>
            <a:r>
              <a:rPr lang="ru-RU"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pPr marL="0" indent="0">
              <a:buFont typeface="Wingdings" pitchFamily="2" charset="2"/>
              <a:buChar char="§"/>
            </a:pP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change position every 2 hours</a:t>
            </a:r>
            <a:endParaRPr lang="en-US" i="1" dirty="0">
              <a:latin typeface="Times New Roman" panose="02020603050405020304" pitchFamily="18" charset="0"/>
              <a:cs typeface="Times New Roman" panose="02020603050405020304" pitchFamily="18" charset="0"/>
            </a:endParaRPr>
          </a:p>
          <a:p>
            <a:pPr marL="0" indent="0">
              <a:buFont typeface="Wingdings" pitchFamily="2" charset="2"/>
              <a:buChar char="ü"/>
            </a:pP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Ensuring</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personal hygiene</a:t>
            </a:r>
            <a:r>
              <a:rPr lang="ru-RU" b="1" dirty="0" smtClean="0">
                <a:latin typeface="Times New Roman" panose="02020603050405020304" pitchFamily="18" charset="0"/>
                <a:cs typeface="Times New Roman" panose="02020603050405020304" pitchFamily="18" charset="0"/>
              </a:rPr>
              <a:t>: </a:t>
            </a:r>
          </a:p>
          <a:p>
            <a:pPr marL="0" indent="0">
              <a:buFont typeface="Wingdings" pitchFamily="2" charset="2"/>
              <a:buChar char="§"/>
            </a:pP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regular change of underwear and bed linen</a:t>
            </a:r>
            <a:endParaRPr lang="ru-RU" i="1" dirty="0" smtClean="0">
              <a:latin typeface="Times New Roman" panose="02020603050405020304" pitchFamily="18" charset="0"/>
              <a:cs typeface="Times New Roman" panose="02020603050405020304" pitchFamily="18" charset="0"/>
            </a:endParaRPr>
          </a:p>
          <a:p>
            <a:pPr marL="0" indent="0">
              <a:buFont typeface="Wingdings" pitchFamily="2" charset="2"/>
              <a:buChar char="§"/>
            </a:pP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hygiene of the perineum</a:t>
            </a:r>
            <a:endParaRPr lang="ru-RU" i="1" dirty="0" smtClean="0">
              <a:latin typeface="Times New Roman" panose="02020603050405020304" pitchFamily="18" charset="0"/>
              <a:cs typeface="Times New Roman" panose="02020603050405020304" pitchFamily="18" charset="0"/>
            </a:endParaRPr>
          </a:p>
          <a:p>
            <a:pPr marL="0" indent="0">
              <a:buFont typeface="Wingdings" pitchFamily="2" charset="2"/>
              <a:buChar char="§"/>
            </a:pP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the use of diapers, if necessary</a:t>
            </a:r>
            <a:endParaRPr lang="ru-RU" i="1" dirty="0" smtClean="0">
              <a:latin typeface="Times New Roman" panose="02020603050405020304" pitchFamily="18" charset="0"/>
              <a:cs typeface="Times New Roman" panose="02020603050405020304" pitchFamily="18" charset="0"/>
            </a:endParaRPr>
          </a:p>
          <a:p>
            <a:pPr marL="0" indent="0">
              <a:buFont typeface="Wingdings" pitchFamily="2" charset="2"/>
              <a:buChar char="ü"/>
            </a:pP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Rational nutrition</a:t>
            </a:r>
            <a:r>
              <a:rPr lang="ru-RU" b="1" dirty="0" smtClean="0">
                <a:latin typeface="Times New Roman" panose="02020603050405020304" pitchFamily="18" charset="0"/>
                <a:cs typeface="Times New Roman" panose="02020603050405020304" pitchFamily="18" charset="0"/>
              </a:rPr>
              <a:t>:</a:t>
            </a:r>
          </a:p>
          <a:p>
            <a:pPr marL="0" indent="0">
              <a:buFont typeface="Wingdings" pitchFamily="2" charset="2"/>
              <a:buChar char="§"/>
            </a:pP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not less than</a:t>
            </a: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1.5 liters of fluid per day</a:t>
            </a:r>
            <a:endParaRPr lang="ru-RU" i="1" dirty="0" smtClean="0">
              <a:latin typeface="Times New Roman" panose="02020603050405020304" pitchFamily="18" charset="0"/>
              <a:cs typeface="Times New Roman" panose="02020603050405020304" pitchFamily="18" charset="0"/>
            </a:endParaRPr>
          </a:p>
          <a:p>
            <a:pPr marL="0" indent="0">
              <a:buFont typeface="Wingdings" pitchFamily="2" charset="2"/>
              <a:buChar char="§"/>
            </a:pPr>
            <a:r>
              <a:rPr lang="ru-R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fruits, vegetables, dairy products, fish, chicken</a:t>
            </a:r>
            <a:endParaRPr lang="ru-RU" i="1"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3407404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5" name="Объект 3"/>
          <p:cNvSpPr>
            <a:spLocks noGrp="1"/>
          </p:cNvSpPr>
          <p:nvPr>
            <p:ph idx="1"/>
          </p:nvPr>
        </p:nvSpPr>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IDENTIFICATION OF PATIENTS AT RISK OF DIVELOPING </a:t>
            </a:r>
            <a:r>
              <a:rPr lang="en-US" b="1" dirty="0" smtClean="0">
                <a:latin typeface="Times New Roman" panose="02020603050405020304" pitchFamily="18" charset="0"/>
                <a:cs typeface="Times New Roman" panose="02020603050405020304" pitchFamily="18" charset="0"/>
              </a:rPr>
              <a:t>BEDSORES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select methods of prevention of bedsores, it is necessary to determine the risk of developing this complication. For this purpose, developed a variety of scales. The most famous of the </a:t>
            </a:r>
            <a:r>
              <a:rPr lang="en-US" dirty="0" err="1">
                <a:latin typeface="Times New Roman" panose="02020603050405020304" pitchFamily="18" charset="0"/>
                <a:cs typeface="Times New Roman" panose="02020603050405020304" pitchFamily="18" charset="0"/>
              </a:rPr>
              <a:t>Waterlow</a:t>
            </a:r>
            <a:r>
              <a:rPr lang="en-US" dirty="0">
                <a:latin typeface="Times New Roman" panose="02020603050405020304" pitchFamily="18" charset="0"/>
                <a:cs typeface="Times New Roman" panose="02020603050405020304" pitchFamily="18" charset="0"/>
              </a:rPr>
              <a:t> scale and the Norton scale.</a:t>
            </a:r>
          </a:p>
          <a:p>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8763000" y="1825625"/>
            <a:ext cx="3143250" cy="4351338"/>
          </a:xfrm>
        </p:spPr>
        <p:txBody>
          <a:bodyPr/>
          <a:lstStyle/>
          <a:p>
            <a:r>
              <a:rPr lang="en-US" b="1" dirty="0" smtClean="0">
                <a:latin typeface="Times New Roman" pitchFamily="18" charset="0"/>
                <a:cs typeface="Times New Roman" pitchFamily="18" charset="0"/>
              </a:rPr>
              <a:t>Assessment of risk of developing pressure sores on a scale of Waterloo</a:t>
            </a:r>
            <a:endParaRPr lang="ru-RU" dirty="0"/>
          </a:p>
        </p:txBody>
      </p:sp>
      <p:graphicFrame>
        <p:nvGraphicFramePr>
          <p:cNvPr id="7" name="Содержимое 6"/>
          <p:cNvGraphicFramePr>
            <a:graphicFrameLocks noGrp="1"/>
          </p:cNvGraphicFramePr>
          <p:nvPr>
            <p:ph sz="half" idx="1"/>
          </p:nvPr>
        </p:nvGraphicFramePr>
        <p:xfrm>
          <a:off x="438150" y="266706"/>
          <a:ext cx="8077200" cy="6613043"/>
        </p:xfrm>
        <a:graphic>
          <a:graphicData uri="http://schemas.openxmlformats.org/drawingml/2006/table">
            <a:tbl>
              <a:tblPr/>
              <a:tblGrid>
                <a:gridCol w="2200985"/>
                <a:gridCol w="5876215"/>
              </a:tblGrid>
              <a:tr h="151812">
                <a:tc rowSpan="4">
                  <a:txBody>
                    <a:bodyPr/>
                    <a:lstStyle/>
                    <a:p>
                      <a:pPr>
                        <a:lnSpc>
                          <a:spcPct val="100000"/>
                        </a:lnSpc>
                        <a:spcAft>
                          <a:spcPts val="0"/>
                        </a:spcAft>
                      </a:pPr>
                      <a:r>
                        <a:rPr lang="en-US" sz="1000" b="1" dirty="0">
                          <a:solidFill>
                            <a:srgbClr val="000000"/>
                          </a:solidFill>
                          <a:latin typeface="Times New Roman" pitchFamily="18" charset="0"/>
                          <a:ea typeface="Times New Roman"/>
                          <a:cs typeface="Times New Roman" pitchFamily="18" charset="0"/>
                        </a:rPr>
                        <a:t>Body type - body mass index</a:t>
                      </a:r>
                      <a:endParaRPr lang="ru-RU" sz="1000" b="1" dirty="0">
                        <a:latin typeface="Times New Roman" pitchFamily="18" charset="0"/>
                        <a:ea typeface="Times New Roman"/>
                        <a:cs typeface="Times New Roman" pitchFamily="18" charset="0"/>
                      </a:endParaRPr>
                    </a:p>
                    <a:p>
                      <a:pPr>
                        <a:lnSpc>
                          <a:spcPct val="100000"/>
                        </a:lnSpc>
                        <a:spcAft>
                          <a:spcPts val="0"/>
                        </a:spcAft>
                      </a:pPr>
                      <a:r>
                        <a:rPr lang="en-US" sz="1000" b="1" dirty="0">
                          <a:solidFill>
                            <a:srgbClr val="000000"/>
                          </a:solidFill>
                          <a:latin typeface="Times New Roman" pitchFamily="18" charset="0"/>
                          <a:ea typeface="Times New Roman"/>
                          <a:cs typeface="Times New Roman" pitchFamily="18" charset="0"/>
                        </a:rPr>
                        <a:t> </a:t>
                      </a:r>
                      <a:endParaRPr lang="ru-RU" sz="1000" b="1" dirty="0">
                        <a:latin typeface="Times New Roman" pitchFamily="18" charset="0"/>
                        <a:ea typeface="Times New Roman"/>
                        <a:cs typeface="Times New Roman" pitchFamily="18" charset="0"/>
                      </a:endParaRPr>
                    </a:p>
                    <a:p>
                      <a:pPr>
                        <a:lnSpc>
                          <a:spcPct val="100000"/>
                        </a:lnSpc>
                        <a:spcAft>
                          <a:spcPts val="0"/>
                        </a:spcAft>
                      </a:pPr>
                      <a:r>
                        <a:rPr lang="en-US" sz="1000" b="1" dirty="0">
                          <a:solidFill>
                            <a:srgbClr val="000000"/>
                          </a:solidFill>
                          <a:latin typeface="Times New Roman" pitchFamily="18" charset="0"/>
                          <a:ea typeface="Times New Roman"/>
                          <a:cs typeface="Times New Roman" pitchFamily="18" charset="0"/>
                        </a:rPr>
                        <a:t> </a:t>
                      </a:r>
                      <a:endParaRPr lang="ru-RU" sz="1000" b="1" dirty="0">
                        <a:latin typeface="Times New Roman" pitchFamily="18" charset="0"/>
                        <a:ea typeface="Times New Roman"/>
                        <a:cs typeface="Times New Roman" pitchFamily="18" charset="0"/>
                      </a:endParaRPr>
                    </a:p>
                    <a:p>
                      <a:pPr>
                        <a:lnSpc>
                          <a:spcPct val="100000"/>
                        </a:lnSpc>
                        <a:spcAft>
                          <a:spcPts val="0"/>
                        </a:spcAft>
                      </a:pPr>
                      <a:r>
                        <a:rPr lang="en-US" sz="1000" b="1" dirty="0">
                          <a:solidFill>
                            <a:srgbClr val="000000"/>
                          </a:solidFill>
                          <a:latin typeface="Times New Roman" pitchFamily="18" charset="0"/>
                          <a:ea typeface="Times New Roman"/>
                          <a:cs typeface="Times New Roman" pitchFamily="18" charset="0"/>
                        </a:rPr>
                        <a:t> </a:t>
                      </a:r>
                      <a:endParaRPr lang="ru-RU" sz="1000" b="1" dirty="0">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Average - 0</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Above average - 1</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Obesity - 2</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Cachexia - 3</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rowSpan="4">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Skin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Healthy skin is 0</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Thin, dry, swollen - 1</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Color change - 2</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Cracked, damaged skin - 3</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rowSpan="7">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Gender / Age</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Male - 1</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Female - 2</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14-49 - 1</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50-64 - 2</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65-74 - 3</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75 – 80 - 4</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Over 81 - 5</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rowSpan="5">
                  <a:txBody>
                    <a:bodyPr/>
                    <a:lstStyle/>
                    <a:p>
                      <a:pPr>
                        <a:lnSpc>
                          <a:spcPct val="100000"/>
                        </a:lnSpc>
                        <a:spcAft>
                          <a:spcPts val="0"/>
                        </a:spcAft>
                      </a:pPr>
                      <a:r>
                        <a:rPr lang="ru-RU" sz="1000" b="1" dirty="0" err="1">
                          <a:solidFill>
                            <a:srgbClr val="000000"/>
                          </a:solidFill>
                          <a:latin typeface="Times New Roman" pitchFamily="18" charset="0"/>
                          <a:ea typeface="Times New Roman"/>
                          <a:cs typeface="Times New Roman" pitchFamily="18" charset="0"/>
                        </a:rPr>
                        <a:t>Special</a:t>
                      </a:r>
                      <a:r>
                        <a:rPr lang="ru-RU" sz="1000" b="1" dirty="0">
                          <a:solidFill>
                            <a:srgbClr val="000000"/>
                          </a:solidFill>
                          <a:latin typeface="Times New Roman" pitchFamily="18" charset="0"/>
                          <a:ea typeface="Times New Roman"/>
                          <a:cs typeface="Times New Roman" pitchFamily="18" charset="0"/>
                        </a:rPr>
                        <a:t> </a:t>
                      </a:r>
                      <a:r>
                        <a:rPr lang="ru-RU" sz="1000" b="1" dirty="0" err="1">
                          <a:solidFill>
                            <a:srgbClr val="000000"/>
                          </a:solidFill>
                          <a:latin typeface="Times New Roman" pitchFamily="18" charset="0"/>
                          <a:ea typeface="Times New Roman"/>
                          <a:cs typeface="Times New Roman" pitchFamily="18" charset="0"/>
                        </a:rPr>
                        <a:t>risk</a:t>
                      </a:r>
                      <a:r>
                        <a:rPr lang="ru-RU" sz="1000" b="1" dirty="0">
                          <a:solidFill>
                            <a:srgbClr val="000000"/>
                          </a:solidFill>
                          <a:latin typeface="Times New Roman" pitchFamily="18" charset="0"/>
                          <a:ea typeface="Times New Roman"/>
                          <a:cs typeface="Times New Roman" pitchFamily="18" charset="0"/>
                        </a:rPr>
                        <a:t> </a:t>
                      </a:r>
                      <a:r>
                        <a:rPr lang="ru-RU" sz="1000" b="1" dirty="0" err="1">
                          <a:solidFill>
                            <a:srgbClr val="000000"/>
                          </a:solidFill>
                          <a:latin typeface="Times New Roman" pitchFamily="18" charset="0"/>
                          <a:ea typeface="Times New Roman"/>
                          <a:cs typeface="Times New Roman" pitchFamily="18" charset="0"/>
                        </a:rPr>
                        <a:t>factors</a:t>
                      </a:r>
                      <a:endParaRPr lang="ru-RU" sz="1000" b="1" dirty="0">
                        <a:latin typeface="Times New Roman" pitchFamily="18" charset="0"/>
                        <a:ea typeface="Times New Roman"/>
                        <a:cs typeface="Times New Roman" pitchFamily="18" charset="0"/>
                      </a:endParaRPr>
                    </a:p>
                    <a:p>
                      <a:pPr>
                        <a:lnSpc>
                          <a:spcPct val="100000"/>
                        </a:lnSpc>
                        <a:spcAft>
                          <a:spcPts val="0"/>
                        </a:spcAft>
                      </a:pPr>
                      <a:r>
                        <a:rPr lang="ru-RU" sz="1000" b="1" dirty="0">
                          <a:solidFill>
                            <a:srgbClr val="000000"/>
                          </a:solidFill>
                          <a:latin typeface="Times New Roman" pitchFamily="18" charset="0"/>
                          <a:ea typeface="Times New Roman"/>
                          <a:cs typeface="Times New Roman" pitchFamily="18" charset="0"/>
                        </a:rPr>
                        <a:t> </a:t>
                      </a:r>
                      <a:endParaRPr lang="ru-RU" sz="1000" b="1" dirty="0">
                        <a:latin typeface="Times New Roman" pitchFamily="18" charset="0"/>
                        <a:ea typeface="Times New Roman"/>
                        <a:cs typeface="Times New Roman" pitchFamily="18" charset="0"/>
                      </a:endParaRPr>
                    </a:p>
                    <a:p>
                      <a:pPr>
                        <a:lnSpc>
                          <a:spcPct val="100000"/>
                        </a:lnSpc>
                        <a:spcAft>
                          <a:spcPts val="0"/>
                        </a:spcAft>
                      </a:pPr>
                      <a:r>
                        <a:rPr lang="ru-RU" sz="1000" b="1" dirty="0">
                          <a:solidFill>
                            <a:srgbClr val="000000"/>
                          </a:solidFill>
                          <a:latin typeface="Times New Roman" pitchFamily="18" charset="0"/>
                          <a:ea typeface="Times New Roman"/>
                          <a:cs typeface="Times New Roman" pitchFamily="18" charset="0"/>
                        </a:rPr>
                        <a:t> </a:t>
                      </a:r>
                      <a:endParaRPr lang="ru-RU" sz="1000" b="1" dirty="0">
                        <a:latin typeface="Times New Roman" pitchFamily="18" charset="0"/>
                        <a:ea typeface="Times New Roman"/>
                        <a:cs typeface="Times New Roman" pitchFamily="18" charset="0"/>
                      </a:endParaRPr>
                    </a:p>
                    <a:p>
                      <a:pPr>
                        <a:lnSpc>
                          <a:spcPct val="100000"/>
                        </a:lnSpc>
                        <a:spcAft>
                          <a:spcPts val="0"/>
                        </a:spcAft>
                      </a:pPr>
                      <a:r>
                        <a:rPr lang="ru-RU" sz="1000" b="1" dirty="0">
                          <a:solidFill>
                            <a:srgbClr val="000000"/>
                          </a:solidFill>
                          <a:latin typeface="Times New Roman" pitchFamily="18" charset="0"/>
                          <a:ea typeface="Times New Roman"/>
                          <a:cs typeface="Times New Roman" pitchFamily="18" charset="0"/>
                        </a:rPr>
                        <a:t> </a:t>
                      </a:r>
                      <a:endParaRPr lang="ru-RU" sz="1000" b="1" dirty="0">
                        <a:latin typeface="Times New Roman" pitchFamily="18" charset="0"/>
                        <a:ea typeface="Times New Roman"/>
                        <a:cs typeface="Times New Roman" pitchFamily="18" charset="0"/>
                      </a:endParaRPr>
                    </a:p>
                    <a:p>
                      <a:pPr>
                        <a:lnSpc>
                          <a:spcPct val="100000"/>
                        </a:lnSpc>
                        <a:spcAft>
                          <a:spcPts val="0"/>
                        </a:spcAft>
                      </a:pPr>
                      <a:r>
                        <a:rPr lang="ru-RU" sz="1000" b="1" dirty="0">
                          <a:solidFill>
                            <a:srgbClr val="000000"/>
                          </a:solidFill>
                          <a:latin typeface="Times New Roman" pitchFamily="18" charset="0"/>
                          <a:ea typeface="Times New Roman"/>
                          <a:cs typeface="Times New Roman" pitchFamily="18" charset="0"/>
                        </a:rPr>
                        <a:t> </a:t>
                      </a:r>
                      <a:endParaRPr lang="ru-RU" sz="1000" b="1" dirty="0">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Terminal cachexia - 8</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Heart failure - 5</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Peripheral vascular disease - 5</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Anemia - 2</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Smoking 1</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rowSpan="4">
                  <a:txBody>
                    <a:bodyPr/>
                    <a:lstStyle/>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Incontinence of urine and feces</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Full control - 0</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Periodic incontinence - 1</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urination through catheter - 2</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Incontinence of feces and urine - 3</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rowSpan="6">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Mobility</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b="1" dirty="0" err="1">
                          <a:solidFill>
                            <a:srgbClr val="000000"/>
                          </a:solidFill>
                          <a:latin typeface="Times New Roman" pitchFamily="18" charset="0"/>
                          <a:ea typeface="Times New Roman"/>
                          <a:cs typeface="Times New Roman" pitchFamily="18" charset="0"/>
                        </a:rPr>
                        <a:t>Full</a:t>
                      </a:r>
                      <a:r>
                        <a:rPr lang="ru-RU" sz="1000" b="1" dirty="0">
                          <a:solidFill>
                            <a:srgbClr val="000000"/>
                          </a:solidFill>
                          <a:latin typeface="Times New Roman" pitchFamily="18" charset="0"/>
                          <a:ea typeface="Times New Roman"/>
                          <a:cs typeface="Times New Roman" pitchFamily="18" charset="0"/>
                        </a:rPr>
                        <a:t> </a:t>
                      </a:r>
                      <a:r>
                        <a:rPr lang="ru-RU" sz="1000" b="1" dirty="0" err="1">
                          <a:solidFill>
                            <a:srgbClr val="000000"/>
                          </a:solidFill>
                          <a:latin typeface="Times New Roman" pitchFamily="18" charset="0"/>
                          <a:ea typeface="Times New Roman"/>
                          <a:cs typeface="Times New Roman" pitchFamily="18" charset="0"/>
                        </a:rPr>
                        <a:t>mobility</a:t>
                      </a:r>
                      <a:r>
                        <a:rPr lang="ru-RU" sz="1000" b="1" dirty="0">
                          <a:solidFill>
                            <a:srgbClr val="000000"/>
                          </a:solidFill>
                          <a:latin typeface="Times New Roman" pitchFamily="18" charset="0"/>
                          <a:ea typeface="Times New Roman"/>
                          <a:cs typeface="Times New Roman" pitchFamily="18" charset="0"/>
                        </a:rPr>
                        <a:t> - 0</a:t>
                      </a:r>
                      <a:endParaRPr lang="ru-RU" sz="1000" b="1" dirty="0">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Restless patient - 1</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a small limitation mobility - 2</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Limited mobility - 3</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paralyzed patient - 4</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complete immobility - 5</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rowSpan="4">
                  <a:txBody>
                    <a:bodyPr/>
                    <a:lstStyle/>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The appetite, the ability to get food</a:t>
                      </a:r>
                      <a:endParaRPr lang="ru-RU" sz="1000" b="1">
                        <a:latin typeface="Times New Roman" pitchFamily="18" charset="0"/>
                        <a:ea typeface="Times New Roman"/>
                        <a:cs typeface="Times New Roman" pitchFamily="18" charset="0"/>
                      </a:endParaRPr>
                    </a:p>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Average - 0</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Bad - 1</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55">
                <a:tc vMerge="1">
                  <a:txBody>
                    <a:bodyPr/>
                    <a:lstStyle/>
                    <a:p>
                      <a:endParaRPr lang="ru-RU"/>
                    </a:p>
                  </a:txBody>
                  <a:tcPr/>
                </a:tc>
                <a:tc>
                  <a:txBody>
                    <a:bodyPr/>
                    <a:lstStyle/>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Artificial feeding (nasogastric tube, parenteral nutrition) - 2</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Anorexia 3</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rowSpan="2">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Neurological disorders</a:t>
                      </a:r>
                      <a:endParaRPr lang="ru-RU" sz="1000" b="1">
                        <a:latin typeface="Times New Roman" pitchFamily="18" charset="0"/>
                        <a:ea typeface="Times New Roman"/>
                        <a:cs typeface="Times New Roman" pitchFamily="18" charset="0"/>
                      </a:endParaRPr>
                    </a:p>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Diabetes, atherosclerosis - 4</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Stroke - 6</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rowSpan="2">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Major surgery, trauma</a:t>
                      </a:r>
                      <a:endParaRPr lang="ru-RU" sz="1000" b="1">
                        <a:latin typeface="Times New Roman" pitchFamily="18" charset="0"/>
                        <a:ea typeface="Times New Roman"/>
                        <a:cs typeface="Times New Roman" pitchFamily="18" charset="0"/>
                      </a:endParaRPr>
                    </a:p>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 </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Operations on the joints, spine - 5</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2">
                <a:tc vMerge="1">
                  <a:txBody>
                    <a:bodyPr/>
                    <a:lstStyle/>
                    <a:p>
                      <a:endParaRPr lang="ru-RU"/>
                    </a:p>
                  </a:txBody>
                  <a:tcPr/>
                </a:tc>
                <a:tc>
                  <a:txBody>
                    <a:bodyPr/>
                    <a:lstStyle/>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Duration of surgery more than 2 hours - 5</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55">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Drug therapy</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000" b="1">
                          <a:solidFill>
                            <a:srgbClr val="000000"/>
                          </a:solidFill>
                          <a:latin typeface="Times New Roman" pitchFamily="18" charset="0"/>
                          <a:ea typeface="Times New Roman"/>
                          <a:cs typeface="Times New Roman" pitchFamily="18" charset="0"/>
                        </a:rPr>
                        <a:t>Cytotoxic agents, steroids, antiinflammatory drug - 5</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533">
                <a:tc>
                  <a:txBody>
                    <a:bodyPr/>
                    <a:lstStyle/>
                    <a:p>
                      <a:pPr>
                        <a:lnSpc>
                          <a:spcPct val="100000"/>
                        </a:lnSpc>
                        <a:spcAft>
                          <a:spcPts val="0"/>
                        </a:spcAft>
                      </a:pPr>
                      <a:r>
                        <a:rPr lang="ru-RU" sz="1000" b="1">
                          <a:solidFill>
                            <a:srgbClr val="000000"/>
                          </a:solidFill>
                          <a:latin typeface="Times New Roman" pitchFamily="18" charset="0"/>
                          <a:ea typeface="Times New Roman"/>
                          <a:cs typeface="Times New Roman" pitchFamily="18" charset="0"/>
                        </a:rPr>
                        <a:t>TOTAL POINTS</a:t>
                      </a:r>
                      <a:endParaRPr lang="ru-RU" sz="1000" b="1">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000" b="1" dirty="0">
                          <a:solidFill>
                            <a:srgbClr val="000000"/>
                          </a:solidFill>
                          <a:latin typeface="Times New Roman" pitchFamily="18" charset="0"/>
                          <a:ea typeface="Times New Roman"/>
                          <a:cs typeface="Times New Roman" pitchFamily="18" charset="0"/>
                        </a:rPr>
                        <a:t>no risk of 1-9 points, medium risk - 10-14 points, high risk - 15-19 points, very high risk -  above 20 points</a:t>
                      </a:r>
                      <a:endParaRPr lang="ru-RU" sz="1000" b="1" dirty="0">
                        <a:latin typeface="Times New Roman" pitchFamily="18" charset="0"/>
                        <a:ea typeface="Times New Roman"/>
                        <a:cs typeface="Times New Roman" pitchFamily="18" charset="0"/>
                      </a:endParaRPr>
                    </a:p>
                  </a:txBody>
                  <a:tcPr marL="35180" marR="35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00721" y="289932"/>
            <a:ext cx="6523463" cy="6278136"/>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THE REDUCTION OF PRESSURE </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1.The </a:t>
            </a:r>
            <a:r>
              <a:rPr lang="en-US" sz="2000" dirty="0">
                <a:latin typeface="Times New Roman" panose="02020603050405020304" pitchFamily="18" charset="0"/>
                <a:cs typeface="Times New Roman" panose="02020603050405020304" pitchFamily="18" charset="0"/>
              </a:rPr>
              <a:t>reduction of pressure on the skin in areas of bone protuberances is achieved by putting the patient on a soft but resilient surface. The mattress takes the body shape, increases the contact area and reduces pressure on protruding body parts. By taking low risk you can use a foam mattress. With a high degree of risk, and if the sores use special anti-bedsore mattress. When placing the patient in the wheelchair under the buttocks and behind your back place a foam cushion under the foot and enclose the foam pad</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2.It </a:t>
            </a:r>
            <a:r>
              <a:rPr lang="en-US" sz="2000" dirty="0">
                <a:latin typeface="Times New Roman" panose="02020603050405020304" pitchFamily="18" charset="0"/>
                <a:cs typeface="Times New Roman" panose="02020603050405020304" pitchFamily="18" charset="0"/>
              </a:rPr>
              <a:t>is necessary every 2 hours to change the body position of the patient, including at night. Remember! The main rule of moving the patient: the patient must be implemented carefully, eliminating shear and friction to tissues RAISING HIS ABOVE THE  BED, or using the backing sheet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most common position: on her back; on her right side; on the left side, the sitting position; the position of the Fowler; the half-turn to right; turn left. In the last two positions of the body fixed with the use of pillows placed under the head, an arm and a leg (the Sims position).</a:t>
            </a:r>
          </a:p>
          <a:p>
            <a:endParaRPr lang="ru-RU" sz="2000" dirty="0"/>
          </a:p>
        </p:txBody>
      </p:sp>
      <p:pic>
        <p:nvPicPr>
          <p:cNvPr id="5" name="Объект 4" descr="http://img-fotki.yandex.ru/get/5606/timskorenko.69/0_7cbfb_c824d82a_orig"/>
          <p:cNvPicPr>
            <a:picLocks noGrp="1"/>
          </p:cNvPicPr>
          <p:nvPr>
            <p:ph sz="half" idx="2"/>
          </p:nvPr>
        </p:nvPicPr>
        <p:blipFill>
          <a:blip r:embed="rId2" cstate="print"/>
          <a:srcRect/>
          <a:stretch>
            <a:fillRect/>
          </a:stretch>
        </p:blipFill>
        <p:spPr bwMode="auto">
          <a:xfrm>
            <a:off x="6439830" y="413200"/>
            <a:ext cx="5181600" cy="3098597"/>
          </a:xfrm>
          <a:prstGeom prst="rect">
            <a:avLst/>
          </a:prstGeom>
          <a:noFill/>
          <a:ln w="9525">
            <a:noFill/>
            <a:miter lim="800000"/>
            <a:headEnd/>
            <a:tailEnd/>
          </a:ln>
        </p:spPr>
      </p:pic>
      <p:pic>
        <p:nvPicPr>
          <p:cNvPr id="7" name="Объект 4" descr="http://img-fotki.yandex.ru/get/5606/timskorenko.69/0_7cbfb_c824d82a_orig"/>
          <p:cNvPicPr>
            <a:picLocks/>
          </p:cNvPicPr>
          <p:nvPr/>
        </p:nvPicPr>
        <p:blipFill>
          <a:blip r:embed="rId2" cstate="print"/>
          <a:srcRect/>
          <a:stretch>
            <a:fillRect/>
          </a:stretch>
        </p:blipFill>
        <p:spPr bwMode="auto">
          <a:xfrm>
            <a:off x="6592230" y="565600"/>
            <a:ext cx="5181600" cy="3098597"/>
          </a:xfrm>
          <a:prstGeom prst="rect">
            <a:avLst/>
          </a:prstGeom>
          <a:noFill/>
          <a:ln w="9525">
            <a:noFill/>
            <a:miter lim="800000"/>
            <a:headEnd/>
            <a:tailEnd/>
          </a:ln>
        </p:spPr>
      </p:pic>
      <p:sp>
        <p:nvSpPr>
          <p:cNvPr id="8" name="Rectangle 2"/>
          <p:cNvSpPr>
            <a:spLocks noChangeArrowheads="1"/>
          </p:cNvSpPr>
          <p:nvPr/>
        </p:nvSpPr>
        <p:spPr bwMode="auto">
          <a:xfrm>
            <a:off x="7593981" y="3533392"/>
            <a:ext cx="2553629" cy="2616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57056"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Sims position</a:t>
            </a:r>
            <a:r>
              <a:rPr kumimoji="0" lang="ru-RU" altLang="ru-RU" sz="900" b="1" i="0" u="none" strike="noStrike" cap="none" normalizeH="0" baseline="0" dirty="0" smtClean="0">
                <a:ln>
                  <a:noFill/>
                </a:ln>
                <a:solidFill>
                  <a:schemeClr val="tx1"/>
                </a:solidFill>
                <a:effectLst/>
              </a:rPr>
              <a:t> </a:t>
            </a:r>
            <a:endParaRPr kumimoji="0" lang="ru-RU" altLang="ru-RU" sz="1800" b="1" i="0" u="none" strike="noStrike" cap="none" normalizeH="0" baseline="0" dirty="0" smtClean="0">
              <a:ln>
                <a:noFill/>
              </a:ln>
              <a:solidFill>
                <a:schemeClr val="tx1"/>
              </a:solidFill>
              <a:effectLst/>
              <a:latin typeface="Arial" panose="020B0604020202020204" pitchFamily="34" charset="0"/>
            </a:endParaRPr>
          </a:p>
        </p:txBody>
      </p:sp>
      <p:pic>
        <p:nvPicPr>
          <p:cNvPr id="9" name="Рисунок 8" descr="http://konspekta.net/studopediaorg/baza7/207761152738.files/image012.jpg"/>
          <p:cNvPicPr/>
          <p:nvPr/>
        </p:nvPicPr>
        <p:blipFill>
          <a:blip r:embed="rId3" cstate="print"/>
          <a:srcRect/>
          <a:stretch>
            <a:fillRect/>
          </a:stretch>
        </p:blipFill>
        <p:spPr bwMode="auto">
          <a:xfrm>
            <a:off x="7161289" y="4002009"/>
            <a:ext cx="4314825" cy="1552575"/>
          </a:xfrm>
          <a:prstGeom prst="rect">
            <a:avLst/>
          </a:prstGeom>
          <a:noFill/>
          <a:ln w="9525">
            <a:noFill/>
            <a:miter lim="800000"/>
            <a:headEnd/>
            <a:tailEnd/>
          </a:ln>
        </p:spPr>
      </p:pic>
      <p:sp>
        <p:nvSpPr>
          <p:cNvPr id="10" name="Rectangle 3"/>
          <p:cNvSpPr>
            <a:spLocks noChangeArrowheads="1"/>
          </p:cNvSpPr>
          <p:nvPr/>
        </p:nvSpPr>
        <p:spPr bwMode="auto">
          <a:xfrm>
            <a:off x="7161289" y="5630786"/>
            <a:ext cx="5096107" cy="2616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57056"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Fowler position </a:t>
            </a:r>
            <a:endParaRPr kumimoji="0" lang="en-US" altLang="ru-RU"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9587005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45688" y="479502"/>
            <a:ext cx="5674112" cy="5697461"/>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ACTIVATION OF BLOOD CIRCULATION</a:t>
            </a:r>
          </a:p>
          <a:p>
            <a:pPr marL="0" indent="0">
              <a:buNone/>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activate local blood circulation use: three times daily massage of the skin with the use of special tools (oil for skin toning liquid, etc.);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Special </a:t>
            </a:r>
            <a:r>
              <a:rPr lang="en-US" dirty="0">
                <a:latin typeface="Times New Roman" panose="02020603050405020304" pitchFamily="18" charset="0"/>
                <a:cs typeface="Times New Roman" panose="02020603050405020304" pitchFamily="18" charset="0"/>
              </a:rPr>
              <a:t>exercises with change of active and passive movements; </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Remember</a:t>
            </a:r>
            <a:r>
              <a:rPr lang="en-US" b="1" dirty="0">
                <a:latin typeface="Times New Roman" panose="02020603050405020304" pitchFamily="18" charset="0"/>
                <a:cs typeface="Times New Roman" panose="02020603050405020304" pitchFamily="18" charset="0"/>
              </a:rPr>
              <a:t>! Reddened skin never massage, useful only regular massage around these places.</a:t>
            </a:r>
          </a:p>
          <a:p>
            <a:pPr marL="0" indent="0">
              <a:buNone/>
            </a:pPr>
            <a:endParaRPr lang="ru-RU" dirty="0"/>
          </a:p>
        </p:txBody>
      </p:sp>
      <p:sp>
        <p:nvSpPr>
          <p:cNvPr id="4" name="Объект 3"/>
          <p:cNvSpPr>
            <a:spLocks noGrp="1"/>
          </p:cNvSpPr>
          <p:nvPr>
            <p:ph sz="half" idx="2"/>
          </p:nvPr>
        </p:nvSpPr>
        <p:spPr>
          <a:xfrm>
            <a:off x="6172200" y="591015"/>
            <a:ext cx="5181600" cy="5585948"/>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СLEANSING AND SKIN PROTECTION </a:t>
            </a:r>
          </a:p>
          <a:p>
            <a:pPr marL="0" indent="0">
              <a:buNone/>
            </a:pPr>
            <a:r>
              <a:rPr lang="en-US" dirty="0" smtClean="0">
                <a:latin typeface="Times New Roman" panose="02020603050405020304" pitchFamily="18" charset="0"/>
                <a:cs typeface="Times New Roman" panose="02020603050405020304" pitchFamily="18" charset="0"/>
              </a:rPr>
              <a:t>Wash </a:t>
            </a:r>
            <a:r>
              <a:rPr lang="en-US" dirty="0">
                <a:latin typeface="Times New Roman" panose="02020603050405020304" pitchFamily="18" charset="0"/>
                <a:cs typeface="Times New Roman" panose="02020603050405020304" pitchFamily="18" charset="0"/>
              </a:rPr>
              <a:t>skin to use PH neutral Soaps.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Carefully </a:t>
            </a:r>
            <a:r>
              <a:rPr lang="en-US" dirty="0">
                <a:latin typeface="Times New Roman" panose="02020603050405020304" pitchFamily="18" charset="0"/>
                <a:cs typeface="Times New Roman" panose="02020603050405020304" pitchFamily="18" charset="0"/>
              </a:rPr>
              <a:t>dry the skin absorbent movements.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avoid excessive moisture or dryness of the skin: </a:t>
            </a:r>
            <a:r>
              <a:rPr lang="en-US" b="1" dirty="0">
                <a:latin typeface="Times New Roman" panose="02020603050405020304" pitchFamily="18" charset="0"/>
                <a:cs typeface="Times New Roman" panose="02020603050405020304" pitchFamily="18" charset="0"/>
              </a:rPr>
              <a:t>with dry - moisten with cream</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moisture - use a powder without talc</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Incontinence </a:t>
            </a:r>
            <a:r>
              <a:rPr lang="en-US" dirty="0">
                <a:latin typeface="Times New Roman" panose="02020603050405020304" pitchFamily="18" charset="0"/>
                <a:cs typeface="Times New Roman" panose="02020603050405020304" pitchFamily="18" charset="0"/>
              </a:rPr>
              <a:t>of urine and feces is to use diapers.</a:t>
            </a:r>
          </a:p>
          <a:p>
            <a:pPr marL="0" indent="0">
              <a:buNone/>
            </a:pPr>
            <a:r>
              <a:rPr lang="en-US" b="1" dirty="0" smtClean="0">
                <a:latin typeface="Times New Roman" panose="02020603050405020304" pitchFamily="18" charset="0"/>
                <a:cs typeface="Times New Roman" panose="02020603050405020304" pitchFamily="18" charset="0"/>
              </a:rPr>
              <a:t>BALANCED DIET</a:t>
            </a: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diet should contain at least 120 grams of protein and 500-100 mg of ascorbic acid. Use dairy products, greens, vegetables, fruits. Should drink at least 1.5 liters of liquid, if there are no contraindications.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75233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r>
              <a:rPr lang="en-US" dirty="0" smtClean="0"/>
              <a:t>On prolonged disruption the skin cells suffer from lack of nutrition and die a slow death. In terminally ill patients it is very difficult to heal bed sores because it is rarely possible to move them around. However, in general bed sores are treatable if detected early. </a:t>
            </a:r>
            <a:endParaRPr lang="ru-RU" dirty="0"/>
          </a:p>
        </p:txBody>
      </p:sp>
      <p:sp>
        <p:nvSpPr>
          <p:cNvPr id="4" name="Содержимое 3"/>
          <p:cNvSpPr>
            <a:spLocks noGrp="1"/>
          </p:cNvSpPr>
          <p:nvPr>
            <p:ph sz="half" idx="2"/>
          </p:nvPr>
        </p:nvSpPr>
        <p:spPr/>
        <p:txBody>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39349" y="260649"/>
            <a:ext cx="6624736" cy="5865515"/>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3) </a:t>
            </a:r>
            <a:r>
              <a:rPr lang="en-US" b="1" dirty="0" smtClean="0">
                <a:latin typeface="Times New Roman" panose="02020603050405020304" pitchFamily="18" charset="0"/>
                <a:cs typeface="Times New Roman" panose="02020603050405020304" pitchFamily="18" charset="0"/>
              </a:rPr>
              <a:t>Forced position </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standing </a:t>
            </a:r>
            <a:r>
              <a:rPr lang="en-US" dirty="0">
                <a:latin typeface="Times New Roman" panose="02020603050405020304" pitchFamily="18" charset="0"/>
                <a:cs typeface="Times New Roman" panose="02020603050405020304" pitchFamily="18" charset="0"/>
              </a:rPr>
              <a:t>- symptom "shop window". Because </a:t>
            </a:r>
            <a:r>
              <a:rPr lang="en-US" dirty="0" err="1">
                <a:latin typeface="Times New Roman" panose="02020603050405020304" pitchFamily="18" charset="0"/>
                <a:cs typeface="Times New Roman" panose="02020603050405020304" pitchFamily="18" charset="0"/>
              </a:rPr>
              <a:t>stenokardicheskie</a:t>
            </a:r>
            <a:r>
              <a:rPr lang="en-US" dirty="0">
                <a:latin typeface="Times New Roman" panose="02020603050405020304" pitchFamily="18" charset="0"/>
                <a:cs typeface="Times New Roman" panose="02020603050405020304" pitchFamily="18" charset="0"/>
              </a:rPr>
              <a:t> pain in the sternum, created by walking, the patient is forced to stop.</a:t>
            </a:r>
          </a:p>
          <a:p>
            <a:pPr marL="0" indent="0">
              <a:buNone/>
            </a:pPr>
            <a:r>
              <a:rPr lang="en-US" b="1" dirty="0">
                <a:latin typeface="Times New Roman" panose="02020603050405020304" pitchFamily="18" charset="0"/>
                <a:cs typeface="Times New Roman" panose="02020603050405020304" pitchFamily="18" charset="0"/>
              </a:rPr>
              <a:t>Disease</a:t>
            </a:r>
            <a:r>
              <a:rPr lang="en-US" dirty="0">
                <a:latin typeface="Times New Roman" panose="02020603050405020304" pitchFamily="18" charset="0"/>
                <a:cs typeface="Times New Roman" panose="02020603050405020304" pitchFamily="18" charset="0"/>
              </a:rPr>
              <a:t>: attack of angina</a:t>
            </a:r>
          </a:p>
          <a:p>
            <a:pPr marL="0" indent="0">
              <a:buNone/>
            </a:pPr>
            <a:r>
              <a:rPr lang="en-US" b="1" dirty="0">
                <a:latin typeface="Times New Roman" panose="02020603050405020304" pitchFamily="18" charset="0"/>
                <a:cs typeface="Times New Roman" panose="02020603050405020304" pitchFamily="18" charset="0"/>
              </a:rPr>
              <a:t>A mechanism to ease the condition. </a:t>
            </a:r>
            <a:r>
              <a:rPr lang="en-US" dirty="0">
                <a:latin typeface="Times New Roman" panose="02020603050405020304" pitchFamily="18" charset="0"/>
                <a:cs typeface="Times New Roman" panose="02020603050405020304" pitchFamily="18" charset="0"/>
              </a:rPr>
              <a:t>Reducing consumption </a:t>
            </a:r>
            <a:r>
              <a:rPr lang="en-US" dirty="0" err="1">
                <a:latin typeface="Times New Roman" panose="02020603050405020304" pitchFamily="18" charset="0"/>
                <a:cs typeface="Times New Roman" panose="02020603050405020304" pitchFamily="18" charset="0"/>
              </a:rPr>
              <a:t>miocardom</a:t>
            </a:r>
            <a:r>
              <a:rPr lang="en-US" dirty="0">
                <a:latin typeface="Times New Roman" panose="02020603050405020304" pitchFamily="18" charset="0"/>
                <a:cs typeface="Times New Roman" panose="02020603050405020304" pitchFamily="18" charset="0"/>
              </a:rPr>
              <a:t> oxygen at the termination of movement; facilitating the work of the heart at the expense of Deposit of the blood in the lower extremities</a:t>
            </a:r>
            <a:endParaRPr lang="ru-RU" dirty="0">
              <a:latin typeface="Times New Roman" panose="02020603050405020304" pitchFamily="18" charset="0"/>
              <a:cs typeface="Times New Roman" panose="02020603050405020304" pitchFamily="18" charset="0"/>
            </a:endParaRPr>
          </a:p>
        </p:txBody>
      </p:sp>
      <p:pic>
        <p:nvPicPr>
          <p:cNvPr id="48136" name="Picture 8" descr="https://www.syl.ru/misc/i/ni/2/4/9/0/6/1/i/249061.jpg"/>
          <p:cNvPicPr>
            <a:picLocks noChangeAspect="1" noChangeArrowheads="1"/>
          </p:cNvPicPr>
          <p:nvPr/>
        </p:nvPicPr>
        <p:blipFill>
          <a:blip r:embed="rId2"/>
          <a:srcRect/>
          <a:stretch>
            <a:fillRect/>
          </a:stretch>
        </p:blipFill>
        <p:spPr bwMode="auto">
          <a:xfrm>
            <a:off x="4740442" y="1973179"/>
            <a:ext cx="7114673" cy="4884821"/>
          </a:xfrm>
          <a:prstGeom prst="rect">
            <a:avLst/>
          </a:prstGeom>
          <a:noFill/>
        </p:spPr>
      </p:pic>
    </p:spTree>
    <p:extLst>
      <p:ext uri="{BB962C8B-B14F-4D97-AF65-F5344CB8AC3E}">
        <p14:creationId xmlns:p14="http://schemas.microsoft.com/office/powerpoint/2010/main" xmlns="" val="2572538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35360" y="404664"/>
            <a:ext cx="6432715" cy="6048672"/>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4) </a:t>
            </a:r>
            <a:r>
              <a:rPr lang="en-US" b="1" dirty="0" smtClean="0">
                <a:latin typeface="Times New Roman" panose="02020603050405020304" pitchFamily="18" charset="0"/>
                <a:cs typeface="Times New Roman" panose="02020603050405020304" pitchFamily="18" charset="0"/>
              </a:rPr>
              <a:t>Forced position </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Pose "</a:t>
            </a:r>
            <a:r>
              <a:rPr lang="en-US" b="1" dirty="0">
                <a:latin typeface="Times New Roman" panose="02020603050405020304" pitchFamily="18" charset="0"/>
                <a:cs typeface="Times New Roman" panose="02020603050405020304" pitchFamily="18" charset="0"/>
              </a:rPr>
              <a:t>praying </a:t>
            </a:r>
            <a:r>
              <a:rPr lang="en-US" b="1" dirty="0" smtClean="0">
                <a:latin typeface="Times New Roman" panose="02020603050405020304" pitchFamily="18" charset="0"/>
                <a:cs typeface="Times New Roman" panose="02020603050405020304" pitchFamily="18" charset="0"/>
              </a:rPr>
              <a:t> position " </a:t>
            </a:r>
            <a:r>
              <a:rPr lang="en-US" dirty="0">
                <a:latin typeface="Times New Roman" panose="02020603050405020304" pitchFamily="18" charset="0"/>
                <a:cs typeface="Times New Roman" panose="02020603050405020304" pitchFamily="18" charset="0"/>
              </a:rPr>
              <a:t>- the patient is sitting on the bed, bent over, resting on the pillow</a:t>
            </a:r>
          </a:p>
          <a:p>
            <a:pPr marL="0" indent="0">
              <a:buNone/>
            </a:pPr>
            <a:r>
              <a:rPr lang="en-US" b="1" dirty="0">
                <a:latin typeface="Times New Roman" panose="02020603050405020304" pitchFamily="18" charset="0"/>
                <a:cs typeface="Times New Roman" panose="02020603050405020304" pitchFamily="18" charset="0"/>
              </a:rPr>
              <a:t>Disease:</a:t>
            </a:r>
            <a:r>
              <a:rPr lang="en-US" dirty="0">
                <a:latin typeface="Times New Roman" panose="02020603050405020304" pitchFamily="18" charset="0"/>
                <a:cs typeface="Times New Roman" panose="02020603050405020304" pitchFamily="18" charset="0"/>
              </a:rPr>
              <a:t> Pericardial effusion</a:t>
            </a:r>
          </a:p>
          <a:p>
            <a:pPr marL="0" indent="0">
              <a:buNone/>
            </a:pPr>
            <a:r>
              <a:rPr lang="en-US" b="1" dirty="0">
                <a:latin typeface="Times New Roman" panose="02020603050405020304" pitchFamily="18" charset="0"/>
                <a:cs typeface="Times New Roman" panose="02020603050405020304" pitchFamily="18" charset="0"/>
              </a:rPr>
              <a:t>A mechanism to ease the condition.</a:t>
            </a:r>
            <a:r>
              <a:rPr lang="en-US" dirty="0">
                <a:latin typeface="Times New Roman" panose="02020603050405020304" pitchFamily="18" charset="0"/>
                <a:cs typeface="Times New Roman" panose="02020603050405020304" pitchFamily="18" charset="0"/>
              </a:rPr>
              <a:t> In this position, the liquid collects in the bottom part of the fibrous-serous membranes of the heart (the pericardium), and therefore less pressure on the heart and large vessels. "Floating" heart over liquid makes it work.</a:t>
            </a:r>
            <a:endParaRPr lang="ru-RU" dirty="0">
              <a:latin typeface="Times New Roman" panose="02020603050405020304" pitchFamily="18" charset="0"/>
              <a:cs typeface="Times New Roman" panose="02020603050405020304" pitchFamily="18" charset="0"/>
            </a:endParaRPr>
          </a:p>
        </p:txBody>
      </p:sp>
      <p:pic>
        <p:nvPicPr>
          <p:cNvPr id="47106" name="Picture 2" descr="https://cf.ppt-online.org/files/slide/f/fablPopRq5G6I2FLDutwOWzHQ3evdSsrYBi0xE/slide-18.jpg"/>
          <p:cNvPicPr>
            <a:picLocks noChangeAspect="1" noChangeArrowheads="1"/>
          </p:cNvPicPr>
          <p:nvPr/>
        </p:nvPicPr>
        <p:blipFill>
          <a:blip r:embed="rId2"/>
          <a:srcRect/>
          <a:stretch>
            <a:fillRect/>
          </a:stretch>
        </p:blipFill>
        <p:spPr bwMode="auto">
          <a:xfrm>
            <a:off x="6866021" y="-457200"/>
            <a:ext cx="9753600" cy="7315200"/>
          </a:xfrm>
          <a:prstGeom prst="rect">
            <a:avLst/>
          </a:prstGeom>
          <a:noFill/>
        </p:spPr>
      </p:pic>
    </p:spTree>
    <p:extLst>
      <p:ext uri="{BB962C8B-B14F-4D97-AF65-F5344CB8AC3E}">
        <p14:creationId xmlns:p14="http://schemas.microsoft.com/office/powerpoint/2010/main" xmlns="" val="2855144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35359" y="332657"/>
            <a:ext cx="6835461" cy="5793507"/>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5) </a:t>
            </a:r>
            <a:r>
              <a:rPr lang="en-US" b="1" dirty="0" smtClean="0">
                <a:latin typeface="Times New Roman" panose="02020603050405020304" pitchFamily="18" charset="0"/>
                <a:cs typeface="Times New Roman" panose="02020603050405020304" pitchFamily="18" charset="0"/>
              </a:rPr>
              <a:t>Forced position </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Position "a </a:t>
            </a:r>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vache</a:t>
            </a:r>
            <a:r>
              <a:rPr lang="en-US"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(from French </a:t>
            </a:r>
            <a:r>
              <a:rPr lang="en-US" dirty="0">
                <a:latin typeface="Times New Roman" panose="02020603050405020304" pitchFamily="18" charset="0"/>
                <a:cs typeface="Times New Roman" panose="02020603050405020304" pitchFamily="18" charset="0"/>
              </a:rPr>
              <a:t>"cow") </a:t>
            </a:r>
            <a:r>
              <a:rPr lang="en-US" dirty="0" smtClean="0">
                <a:latin typeface="Times New Roman" panose="02020603050405020304" pitchFamily="18" charset="0"/>
                <a:cs typeface="Times New Roman" panose="02020603050405020304" pitchFamily="18" charset="0"/>
              </a:rPr>
              <a:t>– is a four standing position.</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Disease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tumor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pancreas, stomach </a:t>
            </a:r>
            <a:r>
              <a:rPr lang="en-US" dirty="0" smtClean="0">
                <a:latin typeface="Times New Roman" panose="02020603050405020304" pitchFamily="18" charset="0"/>
                <a:cs typeface="Times New Roman" panose="02020603050405020304" pitchFamily="18" charset="0"/>
              </a:rPr>
              <a:t>or another organ </a:t>
            </a:r>
            <a:r>
              <a:rPr lang="en-US" dirty="0">
                <a:latin typeface="Times New Roman" panose="02020603050405020304" pitchFamily="18" charset="0"/>
                <a:cs typeface="Times New Roman" panose="02020603050405020304" pitchFamily="18" charset="0"/>
              </a:rPr>
              <a:t>of the abdominal cavity.</a:t>
            </a:r>
          </a:p>
          <a:p>
            <a:pPr marL="0" indent="0">
              <a:buNone/>
            </a:pPr>
            <a:r>
              <a:rPr lang="en-US" b="1" dirty="0">
                <a:latin typeface="Times New Roman" panose="02020603050405020304" pitchFamily="18" charset="0"/>
                <a:cs typeface="Times New Roman" panose="02020603050405020304" pitchFamily="18" charset="0"/>
              </a:rPr>
              <a:t>M</a:t>
            </a:r>
            <a:r>
              <a:rPr lang="en-US" b="1" dirty="0" smtClean="0">
                <a:latin typeface="Times New Roman" panose="02020603050405020304" pitchFamily="18" charset="0"/>
                <a:cs typeface="Times New Roman" panose="02020603050405020304" pitchFamily="18" charset="0"/>
              </a:rPr>
              <a:t>echanism of relief. </a:t>
            </a:r>
            <a:r>
              <a:rPr lang="en-US" dirty="0">
                <a:latin typeface="Times New Roman" panose="02020603050405020304" pitchFamily="18" charset="0"/>
                <a:cs typeface="Times New Roman" panose="02020603050405020304" pitchFamily="18" charset="0"/>
              </a:rPr>
              <a:t>In this </a:t>
            </a:r>
            <a:r>
              <a:rPr lang="en-US" dirty="0" smtClean="0">
                <a:latin typeface="Times New Roman" panose="02020603050405020304" pitchFamily="18" charset="0"/>
                <a:cs typeface="Times New Roman" panose="02020603050405020304" pitchFamily="18" charset="0"/>
              </a:rPr>
              <a:t>position </a:t>
            </a:r>
            <a:r>
              <a:rPr lang="en-US" dirty="0">
                <a:latin typeface="Times New Roman" panose="02020603050405020304" pitchFamily="18" charset="0"/>
                <a:cs typeface="Times New Roman" panose="02020603050405020304" pitchFamily="18" charset="0"/>
              </a:rPr>
              <a:t>the tumor </a:t>
            </a:r>
            <a:r>
              <a:rPr lang="en-US" dirty="0" smtClean="0">
                <a:latin typeface="Times New Roman" panose="02020603050405020304" pitchFamily="18" charset="0"/>
                <a:cs typeface="Times New Roman" panose="02020603050405020304" pitchFamily="18" charset="0"/>
              </a:rPr>
              <a:t>puts </a:t>
            </a:r>
            <a:r>
              <a:rPr lang="en-US" dirty="0">
                <a:latin typeface="Times New Roman" panose="02020603050405020304" pitchFamily="18" charset="0"/>
                <a:cs typeface="Times New Roman" panose="02020603050405020304" pitchFamily="18" charset="0"/>
              </a:rPr>
              <a:t>less pressure </a:t>
            </a: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solar plexus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pain decreases.</a:t>
            </a:r>
            <a:endParaRPr lang="ru-RU" dirty="0">
              <a:latin typeface="Times New Roman" panose="02020603050405020304" pitchFamily="18" charset="0"/>
              <a:cs typeface="Times New Roman" panose="02020603050405020304" pitchFamily="18" charset="0"/>
            </a:endParaRPr>
          </a:p>
        </p:txBody>
      </p:sp>
      <p:pic>
        <p:nvPicPr>
          <p:cNvPr id="46082" name="Picture 2" descr="http://ok-t.ru/studopediaru/baza9/877261352163.files/image086.gif"/>
          <p:cNvPicPr>
            <a:picLocks noChangeAspect="1" noChangeArrowheads="1"/>
          </p:cNvPicPr>
          <p:nvPr/>
        </p:nvPicPr>
        <p:blipFill>
          <a:blip r:embed="rId2"/>
          <a:srcRect/>
          <a:stretch>
            <a:fillRect/>
          </a:stretch>
        </p:blipFill>
        <p:spPr bwMode="auto">
          <a:xfrm>
            <a:off x="6761747" y="3272589"/>
            <a:ext cx="4812631" cy="2833187"/>
          </a:xfrm>
          <a:prstGeom prst="rect">
            <a:avLst/>
          </a:prstGeom>
          <a:noFill/>
        </p:spPr>
      </p:pic>
    </p:spTree>
    <p:extLst>
      <p:ext uri="{BB962C8B-B14F-4D97-AF65-F5344CB8AC3E}">
        <p14:creationId xmlns:p14="http://schemas.microsoft.com/office/powerpoint/2010/main" xmlns="" val="235174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39349" y="332657"/>
            <a:ext cx="6402083" cy="5793507"/>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6) </a:t>
            </a:r>
            <a:r>
              <a:rPr lang="en-US" b="1" dirty="0" smtClean="0">
                <a:latin typeface="Times New Roman" panose="02020603050405020304" pitchFamily="18" charset="0"/>
                <a:cs typeface="Times New Roman" panose="02020603050405020304" pitchFamily="18" charset="0"/>
              </a:rPr>
              <a:t>Forced position </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Lying </a:t>
            </a:r>
            <a:r>
              <a:rPr lang="en-US" b="1" dirty="0">
                <a:latin typeface="Times New Roman" panose="02020603050405020304" pitchFamily="18" charset="0"/>
                <a:cs typeface="Times New Roman" panose="02020603050405020304" pitchFamily="18" charset="0"/>
              </a:rPr>
              <a:t>on a sick side</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Disease</a:t>
            </a:r>
            <a:r>
              <a:rPr lang="en-US" dirty="0">
                <a:latin typeface="Times New Roman" panose="02020603050405020304" pitchFamily="18" charset="0"/>
                <a:cs typeface="Times New Roman" panose="02020603050405020304" pitchFamily="18" charset="0"/>
              </a:rPr>
              <a:t>: Dry </a:t>
            </a:r>
            <a:r>
              <a:rPr lang="en-US" dirty="0" smtClean="0">
                <a:latin typeface="Times New Roman" panose="02020603050405020304" pitchFamily="18" charset="0"/>
                <a:cs typeface="Times New Roman" panose="02020603050405020304" pitchFamily="18" charset="0"/>
              </a:rPr>
              <a:t>pleurisy</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Rib fracture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a:t>
            </a:r>
            <a:r>
              <a:rPr lang="en-US" b="1" dirty="0" smtClean="0">
                <a:latin typeface="Times New Roman" panose="02020603050405020304" pitchFamily="18" charset="0"/>
                <a:cs typeface="Times New Roman" panose="02020603050405020304" pitchFamily="18" charset="0"/>
              </a:rPr>
              <a:t>echanism of relief. </a:t>
            </a:r>
            <a:r>
              <a:rPr lang="en-US" dirty="0" smtClean="0">
                <a:latin typeface="Times New Roman" panose="02020603050405020304" pitchFamily="18" charset="0"/>
                <a:cs typeface="Times New Roman" panose="02020603050405020304" pitchFamily="18" charset="0"/>
              </a:rPr>
              <a:t>Limiting of pleural layers friction of the </a:t>
            </a:r>
            <a:r>
              <a:rPr lang="en-US" dirty="0">
                <a:latin typeface="Times New Roman" panose="02020603050405020304" pitchFamily="18" charset="0"/>
                <a:cs typeface="Times New Roman" panose="02020603050405020304" pitchFamily="18" charset="0"/>
              </a:rPr>
              <a:t>affected side.</a:t>
            </a:r>
            <a:endParaRPr lang="ru-RU" dirty="0">
              <a:latin typeface="Times New Roman" panose="02020603050405020304" pitchFamily="18" charset="0"/>
              <a:cs typeface="Times New Roman" panose="02020603050405020304" pitchFamily="18" charset="0"/>
            </a:endParaRPr>
          </a:p>
        </p:txBody>
      </p:sp>
      <p:pic>
        <p:nvPicPr>
          <p:cNvPr id="6" name="Picture 6" descr="http://ist.na5bal.ru/pars_docs/refs/7/6383/6383_html_3d516117.jpg"/>
          <p:cNvPicPr>
            <a:picLocks noChangeAspect="1" noChangeArrowheads="1"/>
          </p:cNvPicPr>
          <p:nvPr/>
        </p:nvPicPr>
        <p:blipFill>
          <a:blip r:embed="rId2"/>
          <a:srcRect/>
          <a:stretch>
            <a:fillRect/>
          </a:stretch>
        </p:blipFill>
        <p:spPr bwMode="auto">
          <a:xfrm>
            <a:off x="4968206" y="2843212"/>
            <a:ext cx="6696075" cy="3609976"/>
          </a:xfrm>
          <a:prstGeom prst="rect">
            <a:avLst/>
          </a:prstGeom>
          <a:noFill/>
        </p:spPr>
      </p:pic>
    </p:spTree>
    <p:extLst>
      <p:ext uri="{BB962C8B-B14F-4D97-AF65-F5344CB8AC3E}">
        <p14:creationId xmlns:p14="http://schemas.microsoft.com/office/powerpoint/2010/main" xmlns="" val="308977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6664</Words>
  <Application>Microsoft Office PowerPoint</Application>
  <PresentationFormat>Произвольный</PresentationFormat>
  <Paragraphs>693</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Practical lesson № 5. CARE  for elderly and old people, seriously ill </vt:lpstr>
      <vt:lpstr>Слайд 2</vt:lpstr>
      <vt:lpstr>Слайд 3</vt:lpstr>
      <vt:lpstr> Types of forced position:  </vt:lpstr>
      <vt:lpstr>Слайд 5</vt:lpstr>
      <vt:lpstr>Слайд 6</vt:lpstr>
      <vt:lpstr>Слайд 7</vt:lpstr>
      <vt:lpstr>Слайд 8</vt:lpstr>
      <vt:lpstr>Слайд 9</vt:lpstr>
      <vt:lpstr>Слайд 10</vt:lpstr>
      <vt:lpstr>Слайд 11</vt:lpstr>
      <vt:lpstr>  </vt:lpstr>
      <vt:lpstr>PRINCIPLES FOR THE NURSING CARE of elderly patient: </vt:lpstr>
      <vt:lpstr>Слайд 14</vt:lpstr>
      <vt:lpstr>CONTROL PHARMACOTHERAPY: </vt:lpstr>
      <vt:lpstr>DIET NUTRITION Characteristic of diet for elderly patient: </vt:lpstr>
      <vt:lpstr>PREVENTION OF CHRONIC CONSTIPATION The nurse should provide (monitor):  </vt:lpstr>
      <vt:lpstr>PREVENTION OF COLDS</vt:lpstr>
      <vt:lpstr>CONTROL OF PHYSICAL INACTIVITY</vt:lpstr>
      <vt:lpstr>PREVENTION OF  INSOMNIA</vt:lpstr>
      <vt:lpstr>PROVIDING PERSONAL HYGIENE OF THE PATIENT</vt:lpstr>
      <vt:lpstr>Слайд 22</vt:lpstr>
      <vt:lpstr>Wiping the mouth</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 Hair wash in bed </vt:lpstr>
      <vt:lpstr> Washing the feet in bed </vt:lpstr>
      <vt:lpstr>Care of the Perineum</vt:lpstr>
      <vt:lpstr>Слайд 38</vt:lpstr>
      <vt:lpstr>Perineal care of seriously ill man </vt:lpstr>
      <vt:lpstr>  Perineal care of seriously ill woman  </vt:lpstr>
      <vt:lpstr> Change of bed and underwear </vt:lpstr>
      <vt:lpstr> Seriously ill on strict bedrest; change of bed linen by cross method (2 nurses perform manipulation) </vt:lpstr>
      <vt:lpstr>Pressure ulcers</vt:lpstr>
      <vt:lpstr>PRESSURE</vt:lpstr>
      <vt:lpstr>SHEARING FORCE</vt:lpstr>
      <vt:lpstr> FRICTION</vt:lpstr>
      <vt:lpstr>Places of formation of pressure ulcer </vt:lpstr>
      <vt:lpstr>Слайд 48</vt:lpstr>
      <vt:lpstr>Слайд 49</vt:lpstr>
      <vt:lpstr>Factors contributing to the formation of pressure ulcer:</vt:lpstr>
      <vt:lpstr>Слайд 51</vt:lpstr>
      <vt:lpstr>Слайд 52</vt:lpstr>
      <vt:lpstr>Слайд 53</vt:lpstr>
      <vt:lpstr>Слайд 54</vt:lpstr>
      <vt:lpstr>Слайд 55</vt:lpstr>
      <vt:lpstr>Слайд 56</vt:lpstr>
      <vt:lpstr>Слайд 57</vt:lpstr>
      <vt:lpstr>Слайд 58</vt:lpstr>
      <vt:lpstr>Слайд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for elderly and old people, seriously ill </dc:title>
  <dc:creator>Jenya</dc:creator>
  <cp:lastModifiedBy>User</cp:lastModifiedBy>
  <cp:revision>73</cp:revision>
  <dcterms:created xsi:type="dcterms:W3CDTF">2016-12-01T12:24:18Z</dcterms:created>
  <dcterms:modified xsi:type="dcterms:W3CDTF">2018-12-02T09:20:54Z</dcterms:modified>
</cp:coreProperties>
</file>